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13"/>
  </p:handoutMasterIdLst>
  <p:sldIdLst>
    <p:sldId id="256" r:id="rId3"/>
    <p:sldId id="403" r:id="rId4"/>
    <p:sldId id="467" r:id="rId6"/>
    <p:sldId id="466" r:id="rId7"/>
    <p:sldId id="465" r:id="rId8"/>
    <p:sldId id="468" r:id="rId9"/>
    <p:sldId id="464" r:id="rId10"/>
    <p:sldId id="463" r:id="rId11"/>
    <p:sldId id="469" r:id="rId12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86183" initials="8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0" autoAdjust="0"/>
    <p:restoredTop sz="94660"/>
  </p:normalViewPr>
  <p:slideViewPr>
    <p:cSldViewPr snapToGrid="0">
      <p:cViewPr>
        <p:scale>
          <a:sx n="66" d="100"/>
          <a:sy n="66" d="100"/>
        </p:scale>
        <p:origin x="582" y="9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29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C4C96-24DD-47AE-8087-49A3DFE4887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6CC9A-E26A-410E-8EEB-608F75DBA49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C264-015E-44C1-8E76-368E61BE45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E748-CD9B-4B13-8D66-071384AD93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C264-015E-44C1-8E76-368E61BE45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E748-CD9B-4B13-8D66-071384AD93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C264-015E-44C1-8E76-368E61BE45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E748-CD9B-4B13-8D66-071384AD93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C264-015E-44C1-8E76-368E61BE45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E748-CD9B-4B13-8D66-071384AD93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C264-015E-44C1-8E76-368E61BE45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E748-CD9B-4B13-8D66-071384AD93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C264-015E-44C1-8E76-368E61BE45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E748-CD9B-4B13-8D66-071384AD93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C264-015E-44C1-8E76-368E61BE45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E748-CD9B-4B13-8D66-071384AD93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C264-015E-44C1-8E76-368E61BE45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E748-CD9B-4B13-8D66-071384AD93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C264-015E-44C1-8E76-368E61BE45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E748-CD9B-4B13-8D66-071384AD93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C264-015E-44C1-8E76-368E61BE45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E748-CD9B-4B13-8D66-071384AD93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C264-015E-44C1-8E76-368E61BE45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E748-CD9B-4B13-8D66-071384AD93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8C264-015E-44C1-8E76-368E61BE45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AE748-CD9B-4B13-8D66-071384AD930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15.xml"/><Relationship Id="rId8" Type="http://schemas.openxmlformats.org/officeDocument/2006/relationships/tags" Target="../tags/tag14.xml"/><Relationship Id="rId7" Type="http://schemas.openxmlformats.org/officeDocument/2006/relationships/tags" Target="../tags/tag13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7" Type="http://schemas.openxmlformats.org/officeDocument/2006/relationships/notesSlide" Target="../notesSlides/notesSlide6.xml"/><Relationship Id="rId16" Type="http://schemas.openxmlformats.org/officeDocument/2006/relationships/slideLayout" Target="../slideLayouts/slideLayout7.xml"/><Relationship Id="rId15" Type="http://schemas.openxmlformats.org/officeDocument/2006/relationships/tags" Target="../tags/tag21.xml"/><Relationship Id="rId14" Type="http://schemas.openxmlformats.org/officeDocument/2006/relationships/tags" Target="../tags/tag20.xml"/><Relationship Id="rId13" Type="http://schemas.openxmlformats.org/officeDocument/2006/relationships/tags" Target="../tags/tag19.xml"/><Relationship Id="rId12" Type="http://schemas.openxmlformats.org/officeDocument/2006/relationships/tags" Target="../tags/tag18.xml"/><Relationship Id="rId11" Type="http://schemas.openxmlformats.org/officeDocument/2006/relationships/tags" Target="../tags/tag17.xml"/><Relationship Id="rId10" Type="http://schemas.openxmlformats.org/officeDocument/2006/relationships/tags" Target="../tags/tag16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7.xml"/><Relationship Id="rId8" Type="http://schemas.openxmlformats.org/officeDocument/2006/relationships/slideLayout" Target="../slideLayouts/slideLayout7.xml"/><Relationship Id="rId7" Type="http://schemas.openxmlformats.org/officeDocument/2006/relationships/tags" Target="../tags/tag28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/>
          <a:srcRect/>
          <a:stretch>
            <a:fillRect/>
          </a:stretch>
        </p:blipFill>
        <p:spPr>
          <a:xfrm>
            <a:off x="9512300" y="5374640"/>
            <a:ext cx="2679700" cy="148336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 bwMode="auto">
          <a:xfrm>
            <a:off x="1193800" y="2219960"/>
            <a:ext cx="10102850" cy="92202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CN" altLang="en-US" sz="5400" b="1" kern="0" noProof="0" dirty="0" smtClean="0">
                <a:ln>
                  <a:noFill/>
                </a:ln>
                <a:solidFill>
                  <a:srgbClr val="C058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+mn-ea"/>
              </a:rPr>
              <a:t>《沁水县煤炭绿色开采工作方案》</a:t>
            </a:r>
            <a:endParaRPr lang="zh-CN" altLang="en-US" sz="5400" b="1" spc="225" dirty="0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 bwMode="auto">
          <a:xfrm>
            <a:off x="4883785" y="3776980"/>
            <a:ext cx="2558415" cy="666750"/>
          </a:xfrm>
          <a:prstGeom prst="rect">
            <a:avLst/>
          </a:prstGeom>
          <a:noFill/>
        </p:spPr>
        <p:txBody>
          <a:bodyPr wrap="square">
            <a:no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sz="3200" spc="225" dirty="0" smtClean="0">
                <a:solidFill>
                  <a:srgbClr val="FF0000"/>
                </a:solidFill>
                <a:cs typeface="+mn-ea"/>
                <a:sym typeface="+mn-lt"/>
              </a:rPr>
              <a:t>政策解读</a:t>
            </a:r>
            <a:endParaRPr lang="zh-CN" sz="3200" b="1" spc="225" dirty="0" smtClean="0">
              <a:solidFill>
                <a:srgbClr val="FF0000"/>
              </a:solidFill>
              <a:latin typeface="Source Han Sans SC" panose="020B0500000000000000" pitchFamily="34" charset="-122"/>
              <a:ea typeface="Source Han Sans SC" panose="020B0500000000000000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  <p:from x="100000" y="100000"/>
                                      <p:to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  <p:from x="150000" y="15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7" grpId="0"/>
      <p:bldP spid="7" grpId="1"/>
      <p:bldP spid="7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97865" y="1351280"/>
            <a:ext cx="10913110" cy="29337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endParaRPr lang="zh-CN" altLang="en-US" sz="2000" b="1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en-US" altLang="zh-CN" sz="2000" b="1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为大力推动煤炭绿色开采，推动煤炭生产方式变革，促进煤炭行业绿色低碳高质量发展，根据省政府办公厅《关于促进全省煤炭绿色开采的意见》(晋政办发〔2022〕39号)、市政府办公室《关于晋城市煤炭绿色开采工作方案的通知》(晋市政办〔2023〕13号)精神，结合我县实际，制定本方案。</a:t>
            </a:r>
            <a:endParaRPr lang="zh-CN" altLang="en-US" sz="2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/>
        </p:nvSpPr>
        <p:spPr bwMode="auto">
          <a:xfrm>
            <a:off x="843915" y="697230"/>
            <a:ext cx="2748915" cy="799465"/>
          </a:xfrm>
          <a:prstGeom prst="rect">
            <a:avLst/>
          </a:prstGeom>
          <a:noFill/>
        </p:spPr>
        <p:txBody>
          <a:bodyPr wrap="square">
            <a:no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CN" altLang="en-US" sz="3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指导思想</a:t>
            </a:r>
            <a:endParaRPr lang="zh-CN" altLang="en-US" sz="3600" b="1" spc="225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412490" y="1148080"/>
            <a:ext cx="8042910" cy="45612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endParaRPr lang="zh-CN" altLang="en-US" sz="2000" b="1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57505" indent="0">
              <a:buNone/>
            </a:pPr>
            <a:r>
              <a:rPr lang="en-US" altLang="zh-CN" sz="2000" b="1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以习近平新时代中国特色社会主义思想为指导，深入贯彻落实省、市、县关于煤炭绿色开采的工作部署，坚持新发展理念，融入新发展格局，以供给侧结构性改革为主线，以改革创新为动力，大力推进煤炭绿色开采技术，推动煤炭资源开发向绿色开采方式转变，构建煤炭清洁生产的长效机制，促进全县煤炭工业绿色低碳高质量发展。</a:t>
            </a:r>
            <a:endParaRPr lang="zh-CN" altLang="en-US" sz="2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l="4283" t="1090" r="5765" b="3061"/>
          <a:stretch>
            <a:fillRect/>
          </a:stretch>
        </p:blipFill>
        <p:spPr>
          <a:xfrm>
            <a:off x="697865" y="3125470"/>
            <a:ext cx="2715260" cy="31362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/>
        </p:nvSpPr>
        <p:spPr bwMode="auto">
          <a:xfrm>
            <a:off x="697706" y="470722"/>
            <a:ext cx="4347798" cy="6451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/>
            <a:r>
              <a:rPr lang="zh-CN" altLang="en-US" sz="3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基本原则</a:t>
            </a:r>
            <a:endParaRPr lang="zh-CN" altLang="en-US" sz="3600" b="1" spc="225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97865" y="1148080"/>
            <a:ext cx="10913110" cy="45612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endParaRPr lang="zh-CN" altLang="en-US" sz="2000" b="1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en-US" altLang="zh-CN" sz="2000" b="1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</a:t>
            </a:r>
            <a:r>
              <a:rPr lang="en-US" altLang="zh-CN" sz="2800" b="1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坚持政府引导和市场主导相结合。加强统筹指导，完善煤炭绿色开采的配套支撑政策和激励措施，充分调动煤炭企业、科研院所等各类市场主体的积极性，推进煤炭绿色开采全面发展。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坚持创新引领和项目支撑相结合。立足我县煤炭资源禀赋和产业布局，提高煤炭企业在煤炭绿色开采领域的自主创新能力，以科技创新引领产业发展，科学合理选择绿色开采项目，引导绿色开采逐步推进。坚持区域布局与因地制宜相结合。根据我县煤炭资源赋存情况，因地制宜、因矿施策，坚持安全生产和生态保护红线思维，秉承技术先行、经济合理原则，稳妥有序地推进煤炭绿色开采。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/>
        </p:nvSpPr>
        <p:spPr bwMode="auto">
          <a:xfrm>
            <a:off x="1286986" y="564702"/>
            <a:ext cx="4347798" cy="6451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/>
            <a:r>
              <a:rPr lang="zh-CN" altLang="en-US" sz="3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工作目标</a:t>
            </a:r>
            <a:endParaRPr lang="zh-CN" altLang="en-US" sz="3600" b="1" spc="225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707130" y="663575"/>
            <a:ext cx="7812405" cy="49974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endParaRPr lang="zh-CN" altLang="en-US" sz="2000" b="1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indent="-4445" eaLnBrk="1" hangingPunct="1">
              <a:spcBef>
                <a:spcPts val="500"/>
              </a:spcBef>
              <a:buNone/>
            </a:pPr>
            <a:r>
              <a:rPr lang="en-US" altLang="zh-CN" sz="2000" b="1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</a:t>
            </a:r>
            <a:r>
              <a:rPr lang="en-US" altLang="zh-CN" sz="2800" b="1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（一）近期目标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57505" indent="0">
              <a:buNone/>
            </a:pP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2023年，持续推进绿色开采技术试点项目建设，年底实施绿色开采的煤矿数量达到5座以上，占全县生产煤矿比例达20%以上。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57505" indent="0">
              <a:buNone/>
            </a:pP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到2025年，充填开采、煤与瓦斯共采、无(小)煤柱等绿色开采技术逐步推广应用，实施绿色开采的煤矿数量占比达30%以上，煤炭资源回收率、煤矸石和瓦斯综合利用率得到有效提升，资源集约节约利用水平明显提高，矿山生态环境得到有效保护。</a:t>
            </a:r>
            <a:endParaRPr lang="zh-CN" altLang="en-US" sz="2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68612" name="组合 28"/>
          <p:cNvGrpSpPr/>
          <p:nvPr/>
        </p:nvGrpSpPr>
        <p:grpSpPr>
          <a:xfrm>
            <a:off x="173355" y="2489835"/>
            <a:ext cx="3533775" cy="3062605"/>
            <a:chOff x="2311032" y="719666"/>
            <a:chExt cx="8669867" cy="5418667"/>
          </a:xfrm>
        </p:grpSpPr>
        <p:sp>
          <p:nvSpPr>
            <p:cNvPr id="30" name="形状 29"/>
            <p:cNvSpPr/>
            <p:nvPr>
              <p:custDataLst>
                <p:tags r:id="rId1"/>
              </p:custDataLst>
            </p:nvPr>
          </p:nvSpPr>
          <p:spPr>
            <a:xfrm>
              <a:off x="2311032" y="719666"/>
              <a:ext cx="8669867" cy="5418667"/>
            </a:xfrm>
            <a:prstGeom prst="swooshArrow">
              <a:avLst>
                <a:gd name="adj1" fmla="val 25000"/>
                <a:gd name="adj2" fmla="val 25000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 useBgFill="1">
          <p:nvSpPr>
            <p:cNvPr id="31" name="椭圆 30"/>
            <p:cNvSpPr/>
            <p:nvPr>
              <p:custDataLst>
                <p:tags r:id="rId2"/>
              </p:custDataLst>
            </p:nvPr>
          </p:nvSpPr>
          <p:spPr>
            <a:xfrm>
              <a:off x="3412105" y="4459629"/>
              <a:ext cx="225416" cy="225416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 useBgFill="1">
          <p:nvSpPr>
            <p:cNvPr id="32" name="椭圆 31"/>
            <p:cNvSpPr/>
            <p:nvPr>
              <p:custDataLst>
                <p:tags r:id="rId3"/>
              </p:custDataLst>
            </p:nvPr>
          </p:nvSpPr>
          <p:spPr>
            <a:xfrm>
              <a:off x="5401840" y="2986836"/>
              <a:ext cx="407483" cy="40748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 useBgFill="1">
          <p:nvSpPr>
            <p:cNvPr id="33" name="椭圆 32"/>
            <p:cNvSpPr/>
            <p:nvPr>
              <p:custDataLst>
                <p:tags r:id="rId4"/>
              </p:custDataLst>
            </p:nvPr>
          </p:nvSpPr>
          <p:spPr>
            <a:xfrm>
              <a:off x="7794723" y="2090588"/>
              <a:ext cx="563541" cy="56354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/>
        </p:nvSpPr>
        <p:spPr bwMode="auto">
          <a:xfrm>
            <a:off x="1220946" y="564702"/>
            <a:ext cx="4347798" cy="6451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/>
            <a:r>
              <a:rPr lang="zh-CN" altLang="en-US" sz="3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工作目标</a:t>
            </a:r>
            <a:endParaRPr lang="zh-CN" altLang="en-US" sz="3600" b="1" spc="225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02940" y="363220"/>
            <a:ext cx="8161655" cy="561784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endParaRPr lang="zh-CN" altLang="en-US" sz="2000" b="1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indent="-4445" eaLnBrk="1" hangingPunct="1">
              <a:spcBef>
                <a:spcPts val="500"/>
              </a:spcBef>
              <a:buNone/>
            </a:pPr>
            <a:r>
              <a:rPr lang="en-US" altLang="zh-CN" sz="2000" b="1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</a:t>
            </a:r>
            <a:r>
              <a:rPr lang="en-US" altLang="zh-CN" sz="2800" b="1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二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）远景目标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57505" indent="0">
              <a:buNone/>
            </a:pP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到2030年，煤炭资源回收率、煤矸石综合利用或无害化处理能力、瓦斯利用率得到显著提高，在我县发展出适宜不同煤层、不同开采条件的绿色开采技术路线，煤炭资源开发向绿色智能开采方式转变。绿色开采技术深入推广应用，实施绿色开采的煤矿数量占比达40%以上。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57505" indent="0">
              <a:buNone/>
            </a:pP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到2035年，煤炭绿色开采煤矿数量占比达50%以上，探索实践出更加成熟稳妥的多种类型、各类场景的绿色开采技术路线，持续提升煤炭资源绿色开采水平，形成煤炭清洁生产的长效机制。</a:t>
            </a:r>
            <a:endParaRPr lang="zh-CN" altLang="en-US" sz="2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31800" y="2015490"/>
            <a:ext cx="2443480" cy="24485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/>
        </p:nvSpPr>
        <p:spPr bwMode="auto">
          <a:xfrm>
            <a:off x="198755" y="2179955"/>
            <a:ext cx="2186940" cy="6451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CN" altLang="en-US" sz="3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主要任务</a:t>
            </a:r>
            <a:endParaRPr lang="zh-CN" altLang="en-US" sz="3600" b="1" spc="225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ea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custDataLst>
              <p:tags r:id="rId1"/>
            </p:custDataLst>
          </p:nvPr>
        </p:nvSpPr>
        <p:spPr>
          <a:xfrm>
            <a:off x="2572385" y="186690"/>
            <a:ext cx="8096885" cy="751205"/>
          </a:xfrm>
          <a:prstGeom prst="rect">
            <a:avLst/>
          </a:prstGeom>
          <a:solidFill>
            <a:srgbClr val="00B050"/>
          </a:solidFill>
          <a:ln w="12700">
            <a:solidFill>
              <a:srgbClr val="9DD16F"/>
            </a:solidFill>
          </a:ln>
        </p:spPr>
        <p:txBody>
          <a:bodyPr vert="horz" wrap="square" lIns="91440" tIns="45720" rIns="91440" bIns="45720" numCol="1" anchor="t" anchorCtr="0" compatLnSpc="1"/>
          <a:lstStyle>
            <a:lvl1pPr marL="361950" indent="-361950" algn="just" defTabSz="685800" rtl="0" eaLnBrk="0" fontAlgn="base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 2" pitchFamily="18" charset="2"/>
              <a:buChar char=""/>
              <a:defRPr sz="2400">
                <a:solidFill>
                  <a:srgbClr val="8C8F3F"/>
                </a:solidFill>
                <a:latin typeface="+mn-lt"/>
                <a:ea typeface="+mn-ea"/>
                <a:cs typeface="+mn-cs"/>
              </a:defRPr>
            </a:lvl1pPr>
            <a:lvl2pPr marL="361950" indent="-361950" algn="just" defTabSz="68580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Clr>
                <a:srgbClr val="D2D49D"/>
              </a:buClr>
              <a:buFont typeface="幼圆" pitchFamily="49" charset="-122"/>
              <a:buChar char=" "/>
              <a:defRPr sz="1600">
                <a:solidFill>
                  <a:schemeClr val="tx1"/>
                </a:solidFill>
                <a:latin typeface="+mn-lt"/>
                <a:ea typeface="+mn-ea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5pPr>
            <a:lvl6pPr marL="2000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6pPr>
            <a:lvl7pPr marL="24574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7pPr>
            <a:lvl8pPr marL="29146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8pPr>
            <a:lvl9pPr marL="33718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9pPr>
          </a:lstStyle>
          <a:p>
            <a:pPr indent="-4445" eaLnBrk="1" hangingPunct="1">
              <a:spcBef>
                <a:spcPts val="500"/>
              </a:spcBef>
              <a:buNone/>
            </a:pPr>
            <a:r>
              <a:rPr lang="zh-CN" altLang="en-US" sz="1400" dirty="0">
                <a:solidFill>
                  <a:srgbClr val="C05838"/>
                </a:solidFill>
              </a:rPr>
              <a:t> </a:t>
            </a:r>
            <a:endParaRPr lang="zh-CN" altLang="en-US" sz="1400" dirty="0">
              <a:solidFill>
                <a:srgbClr val="C05838"/>
              </a:solidFill>
            </a:endParaRPr>
          </a:p>
          <a:p>
            <a:pPr marL="357505" indent="0">
              <a:buNone/>
            </a:pPr>
            <a:r>
              <a:rPr lang="en-US" altLang="zh-CN" dirty="0"/>
              <a:t>    </a:t>
            </a:r>
            <a:endParaRPr lang="en-US" altLang="zh-CN" dirty="0"/>
          </a:p>
        </p:txBody>
      </p:sp>
      <p:sp>
        <p:nvSpPr>
          <p:cNvPr id="16388" name="Text Box 4"/>
          <p:cNvSpPr txBox="1"/>
          <p:nvPr>
            <p:custDataLst>
              <p:tags r:id="rId2"/>
            </p:custDataLst>
          </p:nvPr>
        </p:nvSpPr>
        <p:spPr>
          <a:xfrm>
            <a:off x="3011805" y="3006090"/>
            <a:ext cx="309563" cy="3651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3"/>
            </p:custDataLst>
          </p:nvPr>
        </p:nvSpPr>
        <p:spPr>
          <a:xfrm>
            <a:off x="2838450" y="304165"/>
            <a:ext cx="7564755" cy="51689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noAutofit/>
          </a:bodyPr>
          <a:p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</a:rPr>
              <a:t>（一）试点引领，不断扩大绿色开采试点范围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custDataLst>
              <p:tags r:id="rId4"/>
            </p:custDataLst>
          </p:nvPr>
        </p:nvSpPr>
        <p:spPr>
          <a:xfrm>
            <a:off x="2572385" y="1141095"/>
            <a:ext cx="8096885" cy="751205"/>
          </a:xfrm>
          <a:prstGeom prst="rect">
            <a:avLst/>
          </a:prstGeom>
          <a:solidFill>
            <a:srgbClr val="00B050"/>
          </a:solidFill>
          <a:ln w="12700">
            <a:solidFill>
              <a:srgbClr val="9DD16F"/>
            </a:solidFill>
          </a:ln>
        </p:spPr>
        <p:txBody>
          <a:bodyPr vert="horz" wrap="square" lIns="91440" tIns="45720" rIns="91440" bIns="45720" numCol="1" anchor="t" anchorCtr="0" compatLnSpc="1"/>
          <a:lstStyle>
            <a:lvl1pPr marL="361950" indent="-361950" algn="just" defTabSz="685800" rtl="0" eaLnBrk="0" fontAlgn="base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 2" pitchFamily="18" charset="2"/>
              <a:buChar char=""/>
              <a:defRPr sz="2400">
                <a:solidFill>
                  <a:srgbClr val="8C8F3F"/>
                </a:solidFill>
                <a:latin typeface="+mn-lt"/>
                <a:ea typeface="+mn-ea"/>
                <a:cs typeface="+mn-cs"/>
              </a:defRPr>
            </a:lvl1pPr>
            <a:lvl2pPr marL="361950" indent="-361950" algn="just" defTabSz="68580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Clr>
                <a:srgbClr val="D2D49D"/>
              </a:buClr>
              <a:buFont typeface="幼圆" pitchFamily="49" charset="-122"/>
              <a:buChar char=" "/>
              <a:defRPr sz="1600">
                <a:solidFill>
                  <a:schemeClr val="tx1"/>
                </a:solidFill>
                <a:latin typeface="+mn-lt"/>
                <a:ea typeface="+mn-ea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5pPr>
            <a:lvl6pPr marL="2000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6pPr>
            <a:lvl7pPr marL="24574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7pPr>
            <a:lvl8pPr marL="29146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8pPr>
            <a:lvl9pPr marL="33718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9pPr>
          </a:lstStyle>
          <a:p>
            <a:pPr indent="-4445" eaLnBrk="1" hangingPunct="1">
              <a:spcBef>
                <a:spcPts val="500"/>
              </a:spcBef>
              <a:buNone/>
            </a:pPr>
            <a:r>
              <a:rPr lang="zh-CN" altLang="en-US" sz="1400" dirty="0">
                <a:solidFill>
                  <a:srgbClr val="C05838"/>
                </a:solidFill>
              </a:rPr>
              <a:t> </a:t>
            </a:r>
            <a:endParaRPr lang="zh-CN" altLang="en-US" sz="1400" dirty="0">
              <a:solidFill>
                <a:srgbClr val="C05838"/>
              </a:solidFill>
            </a:endParaRPr>
          </a:p>
          <a:p>
            <a:pPr marL="357505" indent="0">
              <a:buNone/>
            </a:pPr>
            <a:r>
              <a:rPr lang="en-US" altLang="zh-CN" dirty="0"/>
              <a:t>    </a:t>
            </a:r>
            <a:endParaRPr lang="en-US" altLang="zh-CN" dirty="0"/>
          </a:p>
        </p:txBody>
      </p:sp>
      <p:sp>
        <p:nvSpPr>
          <p:cNvPr id="17" name="文本框 16"/>
          <p:cNvSpPr txBox="1"/>
          <p:nvPr>
            <p:custDataLst>
              <p:tags r:id="rId5"/>
            </p:custDataLst>
          </p:nvPr>
        </p:nvSpPr>
        <p:spPr>
          <a:xfrm>
            <a:off x="2838450" y="1258570"/>
            <a:ext cx="7564755" cy="51689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noAutofit/>
          </a:bodyPr>
          <a:p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（二）</a:t>
            </a:r>
            <a:r>
              <a:rPr lang="zh-CN" sz="280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分类施策，有序推进煤炭绿色开采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8" name="Rectangle 3"/>
          <p:cNvSpPr>
            <a:spLocks noGrp="1" noChangeArrowheads="1"/>
          </p:cNvSpPr>
          <p:nvPr>
            <p:custDataLst>
              <p:tags r:id="rId6"/>
            </p:custDataLst>
          </p:nvPr>
        </p:nvSpPr>
        <p:spPr>
          <a:xfrm>
            <a:off x="2572385" y="2096135"/>
            <a:ext cx="8096885" cy="751205"/>
          </a:xfrm>
          <a:prstGeom prst="rect">
            <a:avLst/>
          </a:prstGeom>
          <a:solidFill>
            <a:srgbClr val="00B050"/>
          </a:solidFill>
          <a:ln w="12700">
            <a:solidFill>
              <a:srgbClr val="9DD16F"/>
            </a:solidFill>
          </a:ln>
        </p:spPr>
        <p:txBody>
          <a:bodyPr vert="horz" wrap="square" lIns="91440" tIns="45720" rIns="91440" bIns="45720" numCol="1" anchor="t" anchorCtr="0" compatLnSpc="1"/>
          <a:lstStyle>
            <a:lvl1pPr marL="361950" indent="-361950" algn="just" defTabSz="685800" rtl="0" eaLnBrk="0" fontAlgn="base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 2" pitchFamily="18" charset="2"/>
              <a:buChar char=""/>
              <a:defRPr sz="2400">
                <a:solidFill>
                  <a:srgbClr val="8C8F3F"/>
                </a:solidFill>
                <a:latin typeface="+mn-lt"/>
                <a:ea typeface="+mn-ea"/>
                <a:cs typeface="+mn-cs"/>
              </a:defRPr>
            </a:lvl1pPr>
            <a:lvl2pPr marL="361950" indent="-361950" algn="just" defTabSz="68580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Clr>
                <a:srgbClr val="D2D49D"/>
              </a:buClr>
              <a:buFont typeface="幼圆" pitchFamily="49" charset="-122"/>
              <a:buChar char=" "/>
              <a:defRPr sz="1600">
                <a:solidFill>
                  <a:schemeClr val="tx1"/>
                </a:solidFill>
                <a:latin typeface="+mn-lt"/>
                <a:ea typeface="+mn-ea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5pPr>
            <a:lvl6pPr marL="2000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6pPr>
            <a:lvl7pPr marL="24574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7pPr>
            <a:lvl8pPr marL="29146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8pPr>
            <a:lvl9pPr marL="33718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9pPr>
          </a:lstStyle>
          <a:p>
            <a:pPr indent="-4445" eaLnBrk="1" hangingPunct="1">
              <a:spcBef>
                <a:spcPts val="500"/>
              </a:spcBef>
              <a:buNone/>
            </a:pPr>
            <a:r>
              <a:rPr lang="zh-CN" altLang="en-US" sz="1400" dirty="0">
                <a:solidFill>
                  <a:srgbClr val="C05838"/>
                </a:solidFill>
              </a:rPr>
              <a:t> </a:t>
            </a:r>
            <a:endParaRPr lang="zh-CN" altLang="en-US" sz="1400" dirty="0">
              <a:solidFill>
                <a:srgbClr val="C05838"/>
              </a:solidFill>
            </a:endParaRPr>
          </a:p>
          <a:p>
            <a:pPr marL="357505" indent="0">
              <a:buNone/>
            </a:pPr>
            <a:r>
              <a:rPr lang="en-US" altLang="zh-CN" dirty="0"/>
              <a:t>    </a:t>
            </a:r>
            <a:endParaRPr lang="en-US" altLang="zh-CN" dirty="0"/>
          </a:p>
        </p:txBody>
      </p:sp>
      <p:sp>
        <p:nvSpPr>
          <p:cNvPr id="19" name="文本框 18"/>
          <p:cNvSpPr txBox="1"/>
          <p:nvPr>
            <p:custDataLst>
              <p:tags r:id="rId7"/>
            </p:custDataLst>
          </p:nvPr>
        </p:nvSpPr>
        <p:spPr>
          <a:xfrm>
            <a:off x="2838450" y="2213610"/>
            <a:ext cx="7564755" cy="51689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noAutofit/>
          </a:bodyPr>
          <a:p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（三）</a:t>
            </a:r>
            <a:r>
              <a:rPr lang="zh-CN" sz="280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突出重点，积极推广绿色开采技术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0" name="Rectangle 3"/>
          <p:cNvSpPr>
            <a:spLocks noGrp="1" noChangeArrowheads="1"/>
          </p:cNvSpPr>
          <p:nvPr>
            <p:custDataLst>
              <p:tags r:id="rId8"/>
            </p:custDataLst>
          </p:nvPr>
        </p:nvSpPr>
        <p:spPr>
          <a:xfrm>
            <a:off x="2572385" y="3051175"/>
            <a:ext cx="8096885" cy="751205"/>
          </a:xfrm>
          <a:prstGeom prst="rect">
            <a:avLst/>
          </a:prstGeom>
          <a:solidFill>
            <a:srgbClr val="00B050"/>
          </a:solidFill>
          <a:ln w="12700">
            <a:solidFill>
              <a:srgbClr val="9DD16F"/>
            </a:solidFill>
          </a:ln>
        </p:spPr>
        <p:txBody>
          <a:bodyPr vert="horz" wrap="square" lIns="91440" tIns="45720" rIns="91440" bIns="45720" numCol="1" anchor="t" anchorCtr="0" compatLnSpc="1"/>
          <a:lstStyle>
            <a:lvl1pPr marL="361950" indent="-361950" algn="just" defTabSz="685800" rtl="0" eaLnBrk="0" fontAlgn="base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 2" pitchFamily="18" charset="2"/>
              <a:buChar char=""/>
              <a:defRPr sz="2400">
                <a:solidFill>
                  <a:srgbClr val="8C8F3F"/>
                </a:solidFill>
                <a:latin typeface="+mn-lt"/>
                <a:ea typeface="+mn-ea"/>
                <a:cs typeface="+mn-cs"/>
              </a:defRPr>
            </a:lvl1pPr>
            <a:lvl2pPr marL="361950" indent="-361950" algn="just" defTabSz="68580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Clr>
                <a:srgbClr val="D2D49D"/>
              </a:buClr>
              <a:buFont typeface="幼圆" pitchFamily="49" charset="-122"/>
              <a:buChar char=" "/>
              <a:defRPr sz="1600">
                <a:solidFill>
                  <a:schemeClr val="tx1"/>
                </a:solidFill>
                <a:latin typeface="+mn-lt"/>
                <a:ea typeface="+mn-ea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5pPr>
            <a:lvl6pPr marL="2000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6pPr>
            <a:lvl7pPr marL="24574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7pPr>
            <a:lvl8pPr marL="29146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8pPr>
            <a:lvl9pPr marL="33718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9pPr>
          </a:lstStyle>
          <a:p>
            <a:pPr indent="-4445" eaLnBrk="1" hangingPunct="1">
              <a:spcBef>
                <a:spcPts val="500"/>
              </a:spcBef>
              <a:buNone/>
            </a:pPr>
            <a:r>
              <a:rPr lang="zh-CN" altLang="en-US" sz="1400" dirty="0">
                <a:solidFill>
                  <a:srgbClr val="C05838"/>
                </a:solidFill>
              </a:rPr>
              <a:t> </a:t>
            </a:r>
            <a:endParaRPr lang="zh-CN" altLang="en-US" sz="1400" dirty="0">
              <a:solidFill>
                <a:srgbClr val="C05838"/>
              </a:solidFill>
            </a:endParaRPr>
          </a:p>
          <a:p>
            <a:pPr marL="357505" indent="0">
              <a:buNone/>
            </a:pPr>
            <a:r>
              <a:rPr lang="en-US" altLang="zh-CN" dirty="0"/>
              <a:t>    </a:t>
            </a:r>
            <a:endParaRPr lang="en-US" altLang="zh-CN" dirty="0"/>
          </a:p>
        </p:txBody>
      </p:sp>
      <p:sp>
        <p:nvSpPr>
          <p:cNvPr id="21" name="文本框 20"/>
          <p:cNvSpPr txBox="1"/>
          <p:nvPr>
            <p:custDataLst>
              <p:tags r:id="rId9"/>
            </p:custDataLst>
          </p:nvPr>
        </p:nvSpPr>
        <p:spPr>
          <a:xfrm>
            <a:off x="2838450" y="3168650"/>
            <a:ext cx="7564755" cy="51689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noAutofit/>
          </a:bodyPr>
          <a:p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（四）</a:t>
            </a:r>
            <a:r>
              <a:rPr lang="zh-CN" sz="280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强化服务，加快开采技术推广应用</a:t>
            </a:r>
            <a:endParaRPr lang="zh-CN" altLang="en-US" sz="2800">
              <a:solidFill>
                <a:srgbClr val="231F2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2" name="Rectangle 3"/>
          <p:cNvSpPr>
            <a:spLocks noGrp="1" noChangeArrowheads="1"/>
          </p:cNvSpPr>
          <p:nvPr>
            <p:custDataLst>
              <p:tags r:id="rId10"/>
            </p:custDataLst>
          </p:nvPr>
        </p:nvSpPr>
        <p:spPr>
          <a:xfrm>
            <a:off x="2572385" y="4006215"/>
            <a:ext cx="8096885" cy="751205"/>
          </a:xfrm>
          <a:prstGeom prst="rect">
            <a:avLst/>
          </a:prstGeom>
          <a:solidFill>
            <a:srgbClr val="00B050"/>
          </a:solidFill>
          <a:ln w="12700">
            <a:solidFill>
              <a:srgbClr val="9DD16F"/>
            </a:solidFill>
          </a:ln>
        </p:spPr>
        <p:txBody>
          <a:bodyPr vert="horz" wrap="square" lIns="91440" tIns="45720" rIns="91440" bIns="45720" numCol="1" anchor="t" anchorCtr="0" compatLnSpc="1"/>
          <a:lstStyle>
            <a:lvl1pPr marL="361950" indent="-361950" algn="just" defTabSz="685800" rtl="0" eaLnBrk="0" fontAlgn="base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 2" pitchFamily="18" charset="2"/>
              <a:buChar char=""/>
              <a:defRPr sz="2400">
                <a:solidFill>
                  <a:srgbClr val="8C8F3F"/>
                </a:solidFill>
                <a:latin typeface="+mn-lt"/>
                <a:ea typeface="+mn-ea"/>
                <a:cs typeface="+mn-cs"/>
              </a:defRPr>
            </a:lvl1pPr>
            <a:lvl2pPr marL="361950" indent="-361950" algn="just" defTabSz="68580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Clr>
                <a:srgbClr val="D2D49D"/>
              </a:buClr>
              <a:buFont typeface="幼圆" pitchFamily="49" charset="-122"/>
              <a:buChar char=" "/>
              <a:defRPr sz="1600">
                <a:solidFill>
                  <a:schemeClr val="tx1"/>
                </a:solidFill>
                <a:latin typeface="+mn-lt"/>
                <a:ea typeface="+mn-ea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5pPr>
            <a:lvl6pPr marL="2000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6pPr>
            <a:lvl7pPr marL="24574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7pPr>
            <a:lvl8pPr marL="29146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8pPr>
            <a:lvl9pPr marL="33718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9pPr>
          </a:lstStyle>
          <a:p>
            <a:pPr indent="-4445" eaLnBrk="1" hangingPunct="1">
              <a:spcBef>
                <a:spcPts val="500"/>
              </a:spcBef>
              <a:buNone/>
            </a:pPr>
            <a:r>
              <a:rPr lang="zh-CN" altLang="en-US" sz="1400" dirty="0">
                <a:solidFill>
                  <a:srgbClr val="C05838"/>
                </a:solidFill>
              </a:rPr>
              <a:t> </a:t>
            </a:r>
            <a:endParaRPr lang="zh-CN" altLang="en-US" sz="1400" dirty="0">
              <a:solidFill>
                <a:srgbClr val="C05838"/>
              </a:solidFill>
            </a:endParaRPr>
          </a:p>
          <a:p>
            <a:pPr marL="357505" indent="0">
              <a:buNone/>
            </a:pPr>
            <a:r>
              <a:rPr lang="en-US" altLang="zh-CN" dirty="0"/>
              <a:t>    </a:t>
            </a:r>
            <a:endParaRPr lang="en-US" altLang="zh-CN" dirty="0"/>
          </a:p>
        </p:txBody>
      </p:sp>
      <p:sp>
        <p:nvSpPr>
          <p:cNvPr id="23" name="文本框 22"/>
          <p:cNvSpPr txBox="1"/>
          <p:nvPr>
            <p:custDataLst>
              <p:tags r:id="rId11"/>
            </p:custDataLst>
          </p:nvPr>
        </p:nvSpPr>
        <p:spPr>
          <a:xfrm>
            <a:off x="2838450" y="4123690"/>
            <a:ext cx="7564755" cy="51689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noAutofit/>
          </a:bodyPr>
          <a:p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（五）</a:t>
            </a:r>
            <a:r>
              <a:rPr lang="zh-CN" sz="280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创新驱动，加快技术研发和成果转化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5" name="Rectangle 3"/>
          <p:cNvSpPr>
            <a:spLocks noGrp="1" noChangeArrowheads="1"/>
          </p:cNvSpPr>
          <p:nvPr>
            <p:custDataLst>
              <p:tags r:id="rId12"/>
            </p:custDataLst>
          </p:nvPr>
        </p:nvSpPr>
        <p:spPr>
          <a:xfrm>
            <a:off x="2572385" y="4960620"/>
            <a:ext cx="8096885" cy="751205"/>
          </a:xfrm>
          <a:prstGeom prst="rect">
            <a:avLst/>
          </a:prstGeom>
          <a:solidFill>
            <a:srgbClr val="00B050"/>
          </a:solidFill>
          <a:ln w="12700">
            <a:solidFill>
              <a:srgbClr val="9DD16F"/>
            </a:solidFill>
          </a:ln>
        </p:spPr>
        <p:txBody>
          <a:bodyPr vert="horz" wrap="square" lIns="91440" tIns="45720" rIns="91440" bIns="45720" numCol="1" anchor="t" anchorCtr="0" compatLnSpc="1"/>
          <a:lstStyle>
            <a:lvl1pPr marL="361950" indent="-361950" algn="just" defTabSz="685800" rtl="0" eaLnBrk="0" fontAlgn="base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 2" pitchFamily="18" charset="2"/>
              <a:buChar char=""/>
              <a:defRPr sz="2400">
                <a:solidFill>
                  <a:srgbClr val="8C8F3F"/>
                </a:solidFill>
                <a:latin typeface="+mn-lt"/>
                <a:ea typeface="+mn-ea"/>
                <a:cs typeface="+mn-cs"/>
              </a:defRPr>
            </a:lvl1pPr>
            <a:lvl2pPr marL="361950" indent="-361950" algn="just" defTabSz="68580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Clr>
                <a:srgbClr val="D2D49D"/>
              </a:buClr>
              <a:buFont typeface="幼圆" pitchFamily="49" charset="-122"/>
              <a:buChar char=" "/>
              <a:defRPr sz="1600">
                <a:solidFill>
                  <a:schemeClr val="tx1"/>
                </a:solidFill>
                <a:latin typeface="+mn-lt"/>
                <a:ea typeface="+mn-ea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5pPr>
            <a:lvl6pPr marL="2000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6pPr>
            <a:lvl7pPr marL="24574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7pPr>
            <a:lvl8pPr marL="29146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8pPr>
            <a:lvl9pPr marL="33718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9pPr>
          </a:lstStyle>
          <a:p>
            <a:pPr indent="-4445" eaLnBrk="1" hangingPunct="1">
              <a:spcBef>
                <a:spcPts val="500"/>
              </a:spcBef>
              <a:buNone/>
            </a:pPr>
            <a:r>
              <a:rPr lang="zh-CN" altLang="en-US" sz="1400" dirty="0">
                <a:solidFill>
                  <a:srgbClr val="C05838"/>
                </a:solidFill>
              </a:rPr>
              <a:t> </a:t>
            </a:r>
            <a:endParaRPr lang="zh-CN" altLang="en-US" sz="1400" dirty="0">
              <a:solidFill>
                <a:srgbClr val="C05838"/>
              </a:solidFill>
            </a:endParaRPr>
          </a:p>
          <a:p>
            <a:pPr marL="357505" indent="0">
              <a:buNone/>
            </a:pPr>
            <a:r>
              <a:rPr lang="en-US" altLang="zh-CN" dirty="0"/>
              <a:t>    </a:t>
            </a:r>
            <a:endParaRPr lang="en-US" altLang="zh-CN" dirty="0"/>
          </a:p>
        </p:txBody>
      </p:sp>
      <p:sp>
        <p:nvSpPr>
          <p:cNvPr id="26" name="文本框 25"/>
          <p:cNvSpPr txBox="1"/>
          <p:nvPr>
            <p:custDataLst>
              <p:tags r:id="rId13"/>
            </p:custDataLst>
          </p:nvPr>
        </p:nvSpPr>
        <p:spPr>
          <a:xfrm>
            <a:off x="2838450" y="5078095"/>
            <a:ext cx="7564755" cy="51689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noAutofit/>
          </a:bodyPr>
          <a:p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（六）</a:t>
            </a:r>
            <a:r>
              <a:rPr lang="zh-CN" sz="280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科技引领，推进智能绿色深度融合</a:t>
            </a:r>
            <a:endParaRPr lang="zh-CN" altLang="en-US" sz="2800">
              <a:solidFill>
                <a:srgbClr val="231F2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7" name="Rectangle 3"/>
          <p:cNvSpPr>
            <a:spLocks noGrp="1" noChangeArrowheads="1"/>
          </p:cNvSpPr>
          <p:nvPr>
            <p:custDataLst>
              <p:tags r:id="rId14"/>
            </p:custDataLst>
          </p:nvPr>
        </p:nvSpPr>
        <p:spPr>
          <a:xfrm>
            <a:off x="2572385" y="5915025"/>
            <a:ext cx="8096885" cy="751205"/>
          </a:xfrm>
          <a:prstGeom prst="rect">
            <a:avLst/>
          </a:prstGeom>
          <a:solidFill>
            <a:srgbClr val="00B050"/>
          </a:solidFill>
          <a:ln w="12700">
            <a:solidFill>
              <a:srgbClr val="9DD16F"/>
            </a:solidFill>
          </a:ln>
        </p:spPr>
        <p:txBody>
          <a:bodyPr vert="horz" wrap="square" lIns="91440" tIns="45720" rIns="91440" bIns="45720" numCol="1" anchor="t" anchorCtr="0" compatLnSpc="1"/>
          <a:lstStyle>
            <a:lvl1pPr marL="361950" indent="-361950" algn="just" defTabSz="685800" rtl="0" eaLnBrk="0" fontAlgn="base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 2" pitchFamily="18" charset="2"/>
              <a:buChar char=""/>
              <a:defRPr sz="2400">
                <a:solidFill>
                  <a:srgbClr val="8C8F3F"/>
                </a:solidFill>
                <a:latin typeface="+mn-lt"/>
                <a:ea typeface="+mn-ea"/>
                <a:cs typeface="+mn-cs"/>
              </a:defRPr>
            </a:lvl1pPr>
            <a:lvl2pPr marL="361950" indent="-361950" algn="just" defTabSz="685800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Clr>
                <a:srgbClr val="D2D49D"/>
              </a:buClr>
              <a:buFont typeface="幼圆" pitchFamily="49" charset="-122"/>
              <a:buChar char=" "/>
              <a:defRPr sz="1600">
                <a:solidFill>
                  <a:schemeClr val="tx1"/>
                </a:solidFill>
                <a:latin typeface="+mn-lt"/>
                <a:ea typeface="+mn-ea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5pPr>
            <a:lvl6pPr marL="2000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6pPr>
            <a:lvl7pPr marL="24574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7pPr>
            <a:lvl8pPr marL="29146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8pPr>
            <a:lvl9pPr marL="33718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+mn-ea"/>
              </a:defRPr>
            </a:lvl9pPr>
          </a:lstStyle>
          <a:p>
            <a:pPr indent="-4445" eaLnBrk="1" hangingPunct="1">
              <a:spcBef>
                <a:spcPts val="500"/>
              </a:spcBef>
              <a:buNone/>
            </a:pPr>
            <a:r>
              <a:rPr lang="zh-CN" altLang="en-US" sz="1400" dirty="0">
                <a:solidFill>
                  <a:srgbClr val="C05838"/>
                </a:solidFill>
              </a:rPr>
              <a:t> </a:t>
            </a:r>
            <a:endParaRPr lang="zh-CN" altLang="en-US" sz="1400" dirty="0">
              <a:solidFill>
                <a:srgbClr val="C05838"/>
              </a:solidFill>
            </a:endParaRPr>
          </a:p>
          <a:p>
            <a:pPr marL="357505" indent="0">
              <a:buNone/>
            </a:pPr>
            <a:r>
              <a:rPr lang="en-US" altLang="zh-CN" dirty="0"/>
              <a:t>    </a:t>
            </a:r>
            <a:endParaRPr lang="en-US" altLang="zh-CN" dirty="0"/>
          </a:p>
        </p:txBody>
      </p:sp>
      <p:sp>
        <p:nvSpPr>
          <p:cNvPr id="28" name="文本框 27"/>
          <p:cNvSpPr txBox="1"/>
          <p:nvPr>
            <p:custDataLst>
              <p:tags r:id="rId15"/>
            </p:custDataLst>
          </p:nvPr>
        </p:nvSpPr>
        <p:spPr>
          <a:xfrm>
            <a:off x="2838450" y="6032500"/>
            <a:ext cx="7564755" cy="51689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noAutofit/>
          </a:bodyPr>
          <a:p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（七）</a:t>
            </a:r>
            <a:r>
              <a:rPr lang="zh-CN" sz="280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生态优先，加大固废利用和生态修复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/>
        </p:nvSpPr>
        <p:spPr bwMode="auto">
          <a:xfrm>
            <a:off x="639445" y="234950"/>
            <a:ext cx="2651760" cy="6451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CN" altLang="en-US" sz="3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保障措施</a:t>
            </a:r>
            <a:endParaRPr lang="zh-CN" altLang="en-US" sz="3600" b="1" spc="225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ea"/>
            </a:endParaRPr>
          </a:p>
        </p:txBody>
      </p:sp>
      <p:sp>
        <p:nvSpPr>
          <p:cNvPr id="16388" name="Text Box 4"/>
          <p:cNvSpPr txBox="1"/>
          <p:nvPr>
            <p:custDataLst>
              <p:tags r:id="rId1"/>
            </p:custDataLst>
          </p:nvPr>
        </p:nvSpPr>
        <p:spPr>
          <a:xfrm>
            <a:off x="3435985" y="3489325"/>
            <a:ext cx="309563" cy="3651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10" name="流程图: 离页连接符 9"/>
          <p:cNvSpPr/>
          <p:nvPr>
            <p:custDataLst>
              <p:tags r:id="rId2"/>
            </p:custDataLst>
          </p:nvPr>
        </p:nvSpPr>
        <p:spPr>
          <a:xfrm>
            <a:off x="2640330" y="977265"/>
            <a:ext cx="3944620" cy="792480"/>
          </a:xfrm>
          <a:prstGeom prst="flowChartOffpageConnector">
            <a:avLst/>
          </a:prstGeom>
          <a:solidFill>
            <a:srgbClr val="00B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（一）加强组织领导</a:t>
            </a:r>
            <a:endParaRPr kumimoji="0" lang="zh-C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流程图: 离页连接符 7"/>
          <p:cNvSpPr/>
          <p:nvPr>
            <p:custDataLst>
              <p:tags r:id="rId3"/>
            </p:custDataLst>
          </p:nvPr>
        </p:nvSpPr>
        <p:spPr>
          <a:xfrm>
            <a:off x="2640330" y="1866900"/>
            <a:ext cx="3944620" cy="792480"/>
          </a:xfrm>
          <a:prstGeom prst="flowChartOffpageConnector">
            <a:avLst/>
          </a:prstGeom>
          <a:solidFill>
            <a:srgbClr val="FF972F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（二）强化政策支持</a:t>
            </a:r>
            <a:endParaRPr kumimoji="0" lang="zh-C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流程图: 离页连接符 8"/>
          <p:cNvSpPr/>
          <p:nvPr>
            <p:custDataLst>
              <p:tags r:id="rId4"/>
            </p:custDataLst>
          </p:nvPr>
        </p:nvSpPr>
        <p:spPr>
          <a:xfrm>
            <a:off x="2640330" y="2803525"/>
            <a:ext cx="3944620" cy="792480"/>
          </a:xfrm>
          <a:prstGeom prst="flowChartOffpageConnector">
            <a:avLst/>
          </a:prstGeom>
          <a:solidFill>
            <a:srgbClr val="0070C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（三）落实主体责任</a:t>
            </a:r>
            <a:endParaRPr kumimoji="0" lang="zh-C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流程图: 离页连接符 10"/>
          <p:cNvSpPr/>
          <p:nvPr>
            <p:custDataLst>
              <p:tags r:id="rId5"/>
            </p:custDataLst>
          </p:nvPr>
        </p:nvSpPr>
        <p:spPr>
          <a:xfrm>
            <a:off x="2640330" y="5396230"/>
            <a:ext cx="3944620" cy="792480"/>
          </a:xfrm>
          <a:prstGeom prst="flowChartOffpageConnector">
            <a:avLst/>
          </a:prstGeom>
          <a:solidFill>
            <a:srgbClr val="7030A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sym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（六）积极宣传推广</a:t>
            </a:r>
            <a:endParaRPr kumimoji="0" lang="zh-C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流程图: 离页连接符 11"/>
          <p:cNvSpPr/>
          <p:nvPr>
            <p:custDataLst>
              <p:tags r:id="rId6"/>
            </p:custDataLst>
          </p:nvPr>
        </p:nvSpPr>
        <p:spPr>
          <a:xfrm>
            <a:off x="2640330" y="4530725"/>
            <a:ext cx="3944620" cy="792480"/>
          </a:xfrm>
          <a:prstGeom prst="flowChartOffpageConnector">
            <a:avLst/>
          </a:prstGeom>
          <a:solidFill>
            <a:srgbClr val="00B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（五）强化监督考核</a:t>
            </a:r>
            <a:endParaRPr kumimoji="0" lang="zh-C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流程图: 离页连接符 3"/>
          <p:cNvSpPr/>
          <p:nvPr>
            <p:custDataLst>
              <p:tags r:id="rId7"/>
            </p:custDataLst>
          </p:nvPr>
        </p:nvSpPr>
        <p:spPr>
          <a:xfrm>
            <a:off x="2640330" y="3665220"/>
            <a:ext cx="3944620" cy="792480"/>
          </a:xfrm>
          <a:prstGeom prst="flowChartOffpage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（四）加快人才培养</a:t>
            </a:r>
            <a:endParaRPr kumimoji="0" lang="zh-CN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/>
          <a:srcRect/>
          <a:stretch>
            <a:fillRect/>
          </a:stretch>
        </p:blipFill>
        <p:spPr>
          <a:xfrm rot="10800000">
            <a:off x="0" y="0"/>
            <a:ext cx="2994025" cy="16573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/>
          <a:srcRect/>
          <a:stretch>
            <a:fillRect/>
          </a:stretch>
        </p:blipFill>
        <p:spPr>
          <a:xfrm>
            <a:off x="8672830" y="4909820"/>
            <a:ext cx="3519170" cy="194818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 bwMode="auto">
          <a:xfrm>
            <a:off x="2259965" y="2926715"/>
            <a:ext cx="6546850" cy="119888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CN" altLang="en-US" sz="3600" b="1" dirty="0">
                <a:solidFill>
                  <a:srgbClr val="C05838"/>
                </a:solidFill>
                <a:sym typeface="+mn-ea"/>
              </a:rPr>
              <a:t>解读单位：沁水县能源局</a:t>
            </a:r>
            <a:endParaRPr lang="zh-CN" altLang="en-US" sz="3600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lt"/>
            </a:endParaRPr>
          </a:p>
          <a:p>
            <a:pPr>
              <a:defRPr/>
            </a:pPr>
            <a:endParaRPr lang="zh-CN" altLang="en-US" sz="3600" b="1" spc="225" dirty="0">
              <a:cs typeface="+mn-ea"/>
              <a:sym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PP_MARK_KEY" val="e62cea08-0565-4653-a4c3-cebc54ebd73f"/>
  <p:tag name="COMMONDATA" val="eyJjb3VudCI6NzIsImhkaWQiOiIyYTg2YTY4YzQ2ODk2MmRlZGYyYmMzOGM0MmM3NWU2NSIsInVzZXJDb3VudCI6NH0="/>
  <p:tag name="commondata" val="eyJjb3VudCI6NzMsImhkaWQiOiI4NjBkMDdjNzc0OTUwM2Q5NzhiZDRhMWNlN2UzZDJlOSIsInVzZXJDb3VudCI6MX0=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自定义 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7F7F7F"/>
      </a:accent2>
      <a:accent3>
        <a:srgbClr val="0070C0"/>
      </a:accent3>
      <a:accent4>
        <a:srgbClr val="7F7F7F"/>
      </a:accent4>
      <a:accent5>
        <a:srgbClr val="0070C0"/>
      </a:accent5>
      <a:accent6>
        <a:srgbClr val="7F7F7F"/>
      </a:accent6>
      <a:hlink>
        <a:srgbClr val="0563C1"/>
      </a:hlink>
      <a:folHlink>
        <a:srgbClr val="954F72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1277</Words>
  <Application>WPS 演示</Application>
  <PresentationFormat>宽屏</PresentationFormat>
  <Paragraphs>85</Paragraphs>
  <Slides>9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宋体</vt:lpstr>
      <vt:lpstr>Wingdings</vt:lpstr>
      <vt:lpstr>Source Han Sans SC</vt:lpstr>
      <vt:lpstr>Wingdings 2</vt:lpstr>
      <vt:lpstr>Wingdings</vt:lpstr>
      <vt:lpstr>幼圆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adminHL</dc:creator>
  <cp:lastModifiedBy>Administrator</cp:lastModifiedBy>
  <cp:revision>87</cp:revision>
  <dcterms:created xsi:type="dcterms:W3CDTF">2020-05-13T07:28:00Z</dcterms:created>
  <dcterms:modified xsi:type="dcterms:W3CDTF">2023-09-27T07:45:30Z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2052-12.1.0.15374</vt:lpwstr>
  </property>
  <property fmtid="{D5CDD505-2E9C-101B-9397-08002B2CF9AE}" pid="3" name="KSOTemplateUUID">
    <vt:lpwstr>v1.0_mb_KfWOElozTq17h7PZ9H7iQQ==</vt:lpwstr>
  </property>
  <property fmtid="{D5CDD505-2E9C-101B-9397-08002B2CF9AE}" pid="4" name="ICV">
    <vt:lpwstr>D1B8C38350CA452E8868F9FFF2106771_13</vt:lpwstr>
  </property>
</Properties>
</file>