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69" r:id="rId3"/>
    <p:sldId id="481" r:id="rId5"/>
    <p:sldId id="304" r:id="rId6"/>
    <p:sldId id="464" r:id="rId7"/>
    <p:sldId id="465" r:id="rId8"/>
    <p:sldId id="512" r:id="rId9"/>
    <p:sldId id="513" r:id="rId10"/>
    <p:sldId id="514" r:id="rId11"/>
    <p:sldId id="515" r:id="rId12"/>
  </p:sldIdLst>
  <p:sldSz cx="12190095" cy="685927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0896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179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826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4358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3044825" algn="l" defTabSz="121793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3653790" algn="l" defTabSz="121793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4262755" algn="l" defTabSz="121793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4871720" algn="l" defTabSz="121793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E66"/>
    <a:srgbClr val="F69F1E"/>
    <a:srgbClr val="0099A9"/>
    <a:srgbClr val="005DA2"/>
    <a:srgbClr val="EA6103"/>
    <a:srgbClr val="D43E01"/>
    <a:srgbClr val="E8EAE9"/>
    <a:srgbClr val="FCFCFC"/>
    <a:srgbClr val="CCD0D1"/>
    <a:srgbClr val="D7D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81" autoAdjust="0"/>
    <p:restoredTop sz="94660"/>
  </p:normalViewPr>
  <p:slideViewPr>
    <p:cSldViewPr>
      <p:cViewPr>
        <p:scale>
          <a:sx n="57" d="100"/>
          <a:sy n="57" d="100"/>
        </p:scale>
        <p:origin x="-102" y="-1602"/>
      </p:cViewPr>
      <p:guideLst>
        <p:guide orient="horz" pos="2220"/>
        <p:guide pos="3849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673B58EF-4ABD-40F4-ACA4-FE81D742E6DD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7930" rtl="0" eaLnBrk="1" latinLnBrk="0" hangingPunct="1">
      <a:defRPr sz="16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608965" algn="l" defTabSz="1217930" rtl="0" eaLnBrk="1" latinLnBrk="0" hangingPunct="1">
      <a:defRPr sz="16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1217930" algn="l" defTabSz="1217930" rtl="0" eaLnBrk="1" latinLnBrk="0" hangingPunct="1">
      <a:defRPr sz="16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826895" algn="l" defTabSz="1217930" rtl="0" eaLnBrk="1" latinLnBrk="0" hangingPunct="1">
      <a:defRPr sz="16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2435860" algn="l" defTabSz="1217930" rtl="0" eaLnBrk="1" latinLnBrk="0" hangingPunct="1">
      <a:defRPr sz="16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3044825" algn="l" defTabSz="12179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3790" algn="l" defTabSz="12179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2755" algn="l" defTabSz="12179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1720" algn="l" defTabSz="12179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/>
    </mc:Choice>
    <mc:Fallback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gradFill flip="none" rotWithShape="1">
          <a:gsLst>
            <a:gs pos="26000">
              <a:srgbClr val="EBECF0"/>
            </a:gs>
            <a:gs pos="0">
              <a:srgbClr val="D7D9E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/>
    </mc:Choice>
    <mc:Fallback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/>
    </mc:Choice>
    <mc:Fallback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/>
    </mc:Choice>
    <mc:Fallback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7679382" y="6583338"/>
            <a:ext cx="9662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/>
    </mc:Choice>
    <mc:Fallback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6" cstate="screen"/>
          <a:stretch>
            <a:fillRect/>
          </a:stretch>
        </p:blipFill>
        <p:spPr>
          <a:xfrm>
            <a:off x="5414" y="0"/>
            <a:ext cx="12179586" cy="6859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>
    <mc:Choice xmlns:p14="http://schemas.microsoft.com/office/powerpoint/2010/main" Requires="p14">
      <p:transition p14:dur="500" advClick="0"/>
    </mc:Choice>
    <mc:Fallback>
      <p:transition advClick="0"/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60896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21793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82689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243586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456565" indent="-45656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989330" indent="-38036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522730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2131695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740660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3349625" indent="-304800" algn="l" defTabSz="1217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590" indent="-304800" algn="l" defTabSz="1217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555" indent="-304800" algn="l" defTabSz="1217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520" indent="-304800" algn="l" defTabSz="1217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93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9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86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82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79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75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72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组合 150"/>
          <p:cNvGrpSpPr/>
          <p:nvPr/>
        </p:nvGrpSpPr>
        <p:grpSpPr>
          <a:xfrm>
            <a:off x="1474226" y="5577249"/>
            <a:ext cx="431636" cy="430156"/>
            <a:chOff x="3768359" y="1725446"/>
            <a:chExt cx="1930605" cy="1930605"/>
          </a:xfrm>
        </p:grpSpPr>
        <p:sp>
          <p:nvSpPr>
            <p:cNvPr id="152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53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EA6103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组合 153"/>
          <p:cNvGrpSpPr/>
          <p:nvPr/>
        </p:nvGrpSpPr>
        <p:grpSpPr>
          <a:xfrm>
            <a:off x="982170" y="5230090"/>
            <a:ext cx="302034" cy="300998"/>
            <a:chOff x="3768359" y="1725446"/>
            <a:chExt cx="1930605" cy="1930605"/>
          </a:xfrm>
          <a:solidFill>
            <a:srgbClr val="EA5E66"/>
          </a:solidFill>
        </p:grpSpPr>
        <p:sp>
          <p:nvSpPr>
            <p:cNvPr id="155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pFill/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56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grpFill/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组合 177"/>
          <p:cNvGrpSpPr/>
          <p:nvPr/>
        </p:nvGrpSpPr>
        <p:grpSpPr>
          <a:xfrm>
            <a:off x="2126297" y="5221068"/>
            <a:ext cx="302034" cy="300998"/>
            <a:chOff x="3768359" y="1725446"/>
            <a:chExt cx="1930605" cy="1930605"/>
          </a:xfrm>
        </p:grpSpPr>
        <p:sp>
          <p:nvSpPr>
            <p:cNvPr id="179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80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DA93E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组合 180"/>
          <p:cNvGrpSpPr/>
          <p:nvPr/>
        </p:nvGrpSpPr>
        <p:grpSpPr>
          <a:xfrm>
            <a:off x="2528051" y="5628341"/>
            <a:ext cx="216448" cy="215705"/>
            <a:chOff x="3768359" y="1725446"/>
            <a:chExt cx="1930605" cy="1930605"/>
          </a:xfrm>
        </p:grpSpPr>
        <p:sp>
          <p:nvSpPr>
            <p:cNvPr id="182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83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0094A3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组合 183"/>
          <p:cNvGrpSpPr/>
          <p:nvPr/>
        </p:nvGrpSpPr>
        <p:grpSpPr>
          <a:xfrm>
            <a:off x="541184" y="5382733"/>
            <a:ext cx="216448" cy="215705"/>
            <a:chOff x="3768359" y="1725446"/>
            <a:chExt cx="1930605" cy="1930605"/>
          </a:xfrm>
        </p:grpSpPr>
        <p:sp>
          <p:nvSpPr>
            <p:cNvPr id="185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86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0094A3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630680" y="2349500"/>
            <a:ext cx="9144000" cy="1230630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p>
            <a:r>
              <a:rPr lang="zh-CN" altLang="en-US" sz="4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沁水县县城规划区居民建房管理暂行办法</a:t>
            </a:r>
            <a:br>
              <a:rPr lang="zh-CN" altLang="en-US" sz="4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</a:br>
            <a:endParaRPr lang="zh-CN" altLang="en-US" sz="4000" b="1" dirty="0" smtClean="0">
              <a:solidFill>
                <a:schemeClr val="accent6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矩形 1"/>
          <p:cNvSpPr>
            <a:spLocks noChangeArrowheads="1"/>
          </p:cNvSpPr>
          <p:nvPr/>
        </p:nvSpPr>
        <p:spPr bwMode="auto">
          <a:xfrm rot="5400000">
            <a:off x="1650365" y="3337243"/>
            <a:ext cx="2141538" cy="741362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 w="57150" algn="ctr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5400000" scaled="0"/>
            </a:gradFill>
            <a:miter lim="800000"/>
          </a:ln>
          <a:effectLst>
            <a:outerShdw blurRad="2032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8" name="矩形 1"/>
          <p:cNvSpPr>
            <a:spLocks noChangeArrowheads="1"/>
          </p:cNvSpPr>
          <p:nvPr/>
        </p:nvSpPr>
        <p:spPr bwMode="auto">
          <a:xfrm>
            <a:off x="5518785" y="1125438"/>
            <a:ext cx="5178425" cy="5026025"/>
          </a:xfrm>
          <a:prstGeom prst="rect">
            <a:avLst/>
          </a:prstGeom>
          <a:noFill/>
          <a:ln w="76200" algn="ctr"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miter lim="800000"/>
          </a:ln>
          <a:effectLst>
            <a:outerShdw blurRad="114300" dist="508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00" name="文本框 7"/>
          <p:cNvSpPr txBox="1">
            <a:spLocks noChangeArrowheads="1"/>
          </p:cNvSpPr>
          <p:nvPr/>
        </p:nvSpPr>
        <p:spPr bwMode="auto">
          <a:xfrm>
            <a:off x="5735533" y="2465988"/>
            <a:ext cx="4890939" cy="3784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前，县城居民建房执行的是2011年的管理办法，这一办法已无法满足城市建设管理需要。结合工作实践，经过前期调研，我们修订完善了《沁水县城规划区居民建房管理暂行办法》，并征求了相关部门意见建议。该办法有6个章节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文本框 7"/>
          <p:cNvSpPr txBox="1">
            <a:spLocks noChangeArrowheads="1"/>
          </p:cNvSpPr>
          <p:nvPr/>
        </p:nvSpPr>
        <p:spPr bwMode="auto">
          <a:xfrm>
            <a:off x="2423356" y="3068955"/>
            <a:ext cx="1604962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/>
            <a:r>
              <a:rPr lang="zh-CN" altLang="en-US" sz="4000" dirty="0"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前  言</a:t>
            </a:r>
            <a:endParaRPr lang="zh-CN" altLang="en-US" sz="4000" dirty="0"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sp>
        <p:nvSpPr>
          <p:cNvPr id="103" name="Rectangle 201"/>
          <p:cNvSpPr>
            <a:spLocks noChangeArrowheads="1"/>
          </p:cNvSpPr>
          <p:nvPr/>
        </p:nvSpPr>
        <p:spPr bwMode="auto">
          <a:xfrm>
            <a:off x="5993448" y="1772250"/>
            <a:ext cx="2662814" cy="74613"/>
          </a:xfrm>
          <a:prstGeom prst="rect">
            <a:avLst/>
          </a:prstGeom>
          <a:solidFill>
            <a:srgbClr val="F17475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/>
          </a:p>
        </p:txBody>
      </p:sp>
      <p:sp>
        <p:nvSpPr>
          <p:cNvPr id="104" name="Rectangle 203"/>
          <p:cNvSpPr>
            <a:spLocks noChangeArrowheads="1"/>
          </p:cNvSpPr>
          <p:nvPr/>
        </p:nvSpPr>
        <p:spPr bwMode="auto">
          <a:xfrm>
            <a:off x="6450648" y="1772250"/>
            <a:ext cx="2668368" cy="74613"/>
          </a:xfrm>
          <a:prstGeom prst="rect">
            <a:avLst/>
          </a:prstGeom>
          <a:solidFill>
            <a:srgbClr val="FFBF53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/>
          </a:p>
        </p:txBody>
      </p:sp>
      <p:sp>
        <p:nvSpPr>
          <p:cNvPr id="105" name="Rectangle 12"/>
          <p:cNvSpPr>
            <a:spLocks noChangeArrowheads="1"/>
          </p:cNvSpPr>
          <p:nvPr/>
        </p:nvSpPr>
        <p:spPr bwMode="auto">
          <a:xfrm>
            <a:off x="6907848" y="1772250"/>
            <a:ext cx="3005731" cy="74613"/>
          </a:xfrm>
          <a:prstGeom prst="rect">
            <a:avLst/>
          </a:prstGeom>
          <a:solidFill>
            <a:srgbClr val="985CB0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/>
          </a:p>
        </p:txBody>
      </p:sp>
      <p:sp>
        <p:nvSpPr>
          <p:cNvPr id="106" name="燕尾形 9"/>
          <p:cNvSpPr>
            <a:spLocks noChangeArrowheads="1"/>
          </p:cNvSpPr>
          <p:nvPr/>
        </p:nvSpPr>
        <p:spPr bwMode="auto">
          <a:xfrm rot="5400000">
            <a:off x="2292554" y="17970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F17475"/>
          </a:solidFill>
          <a:ln w="38100" algn="ctr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5400000" scaled="0"/>
            </a:gradFill>
            <a:miter lim="800000"/>
          </a:ln>
          <a:effectLst>
            <a:outerShdw blurRad="2032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7" name="燕尾形 9"/>
          <p:cNvSpPr>
            <a:spLocks noChangeArrowheads="1"/>
          </p:cNvSpPr>
          <p:nvPr/>
        </p:nvSpPr>
        <p:spPr bwMode="auto">
          <a:xfrm rot="5400000">
            <a:off x="2686254" y="17970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FFBF53"/>
          </a:solidFill>
          <a:ln w="38100" algn="ctr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5400000" scaled="0"/>
            </a:gradFill>
            <a:miter lim="800000"/>
          </a:ln>
          <a:effectLst>
            <a:outerShdw blurRad="2032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8" name="燕尾形 9"/>
          <p:cNvSpPr>
            <a:spLocks noChangeArrowheads="1"/>
          </p:cNvSpPr>
          <p:nvPr/>
        </p:nvSpPr>
        <p:spPr bwMode="auto">
          <a:xfrm rot="16200000">
            <a:off x="2380635" y="4963795"/>
            <a:ext cx="474662" cy="714375"/>
          </a:xfrm>
          <a:prstGeom prst="chevron">
            <a:avLst>
              <a:gd name="adj" fmla="val 50000"/>
            </a:avLst>
          </a:prstGeom>
          <a:solidFill>
            <a:srgbClr val="01B3C5"/>
          </a:solidFill>
          <a:ln w="38100" algn="ctr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5400000" scaled="0"/>
            </a:gradFill>
            <a:miter lim="800000"/>
          </a:ln>
          <a:effectLst>
            <a:outerShdw blurRad="203200" dist="127000" dir="2700000" algn="tl" rotWithShape="0">
              <a:prstClr val="black">
                <a:alpha val="40000"/>
              </a:prstClr>
            </a:outerShdw>
          </a:effectLst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9" name="燕尾形 9"/>
          <p:cNvSpPr>
            <a:spLocks noChangeArrowheads="1"/>
          </p:cNvSpPr>
          <p:nvPr/>
        </p:nvSpPr>
        <p:spPr bwMode="auto">
          <a:xfrm rot="16200000">
            <a:off x="2740997" y="4963795"/>
            <a:ext cx="474663" cy="714375"/>
          </a:xfrm>
          <a:prstGeom prst="chevron">
            <a:avLst>
              <a:gd name="adj" fmla="val 50000"/>
            </a:avLst>
          </a:prstGeom>
          <a:solidFill>
            <a:srgbClr val="985CB0"/>
          </a:solidFill>
          <a:ln w="38100" algn="ctr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5400000" scaled="0"/>
            </a:gradFill>
            <a:miter lim="800000"/>
          </a:ln>
          <a:effectLst>
            <a:outerShdw blurRad="203200" dist="127000" dir="2700000" algn="tl" rotWithShape="0">
              <a:prstClr val="black">
                <a:alpha val="40000"/>
              </a:prstClr>
            </a:outerShdw>
          </a:effectLst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0" name="Rectangle 12"/>
          <p:cNvSpPr>
            <a:spLocks noChangeArrowheads="1"/>
          </p:cNvSpPr>
          <p:nvPr/>
        </p:nvSpPr>
        <p:spPr bwMode="auto">
          <a:xfrm>
            <a:off x="7319804" y="1772250"/>
            <a:ext cx="3005731" cy="74613"/>
          </a:xfrm>
          <a:prstGeom prst="rect">
            <a:avLst/>
          </a:prstGeom>
          <a:solidFill>
            <a:srgbClr val="01B3C5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图片 17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5414" y="0"/>
            <a:ext cx="12179586" cy="6859588"/>
          </a:xfrm>
          <a:prstGeom prst="rect">
            <a:avLst/>
          </a:prstGeom>
        </p:spPr>
      </p:pic>
      <p:sp>
        <p:nvSpPr>
          <p:cNvPr id="105" name="点击文字添加标题"/>
          <p:cNvSpPr txBox="1"/>
          <p:nvPr/>
        </p:nvSpPr>
        <p:spPr>
          <a:xfrm>
            <a:off x="2422594" y="2127419"/>
            <a:ext cx="6702922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en-US" altLang="zh-CN" sz="6000" dirty="0">
                <a:solidFill>
                  <a:srgbClr val="EA5E66"/>
                </a:solidFill>
                <a:effectLst/>
              </a:rPr>
              <a:t> </a:t>
            </a:r>
            <a:r>
              <a:rPr lang="zh-CN" altLang="en-US" sz="6000" dirty="0">
                <a:solidFill>
                  <a:srgbClr val="FF0000"/>
                </a:solidFill>
                <a:effectLst/>
              </a:rPr>
              <a:t>总</a:t>
            </a:r>
            <a:r>
              <a:rPr lang="en-US" altLang="zh-CN" sz="6000" dirty="0">
                <a:solidFill>
                  <a:srgbClr val="FF0000"/>
                </a:solidFill>
                <a:effectLst/>
              </a:rPr>
              <a:t>   </a:t>
            </a:r>
            <a:r>
              <a:rPr lang="zh-CN" altLang="en-US" sz="6000" dirty="0">
                <a:solidFill>
                  <a:srgbClr val="FF0000"/>
                </a:solidFill>
                <a:effectLst/>
              </a:rPr>
              <a:t>则</a:t>
            </a:r>
            <a:endParaRPr lang="zh-CN" altLang="en-US" sz="6000" dirty="0">
              <a:solidFill>
                <a:srgbClr val="FF0000"/>
              </a:solidFill>
              <a:effectLst/>
            </a:endParaRPr>
          </a:p>
        </p:txBody>
      </p:sp>
      <p:sp>
        <p:nvSpPr>
          <p:cNvPr id="117" name="椭圆 3"/>
          <p:cNvSpPr/>
          <p:nvPr/>
        </p:nvSpPr>
        <p:spPr>
          <a:xfrm>
            <a:off x="-532400" y="3158949"/>
            <a:ext cx="561224" cy="540103"/>
          </a:xfrm>
          <a:prstGeom prst="ellipse">
            <a:avLst/>
          </a:prstGeom>
          <a:gradFill flip="none" rotWithShape="1">
            <a:gsLst>
              <a:gs pos="0">
                <a:srgbClr val="FF3399"/>
              </a:gs>
              <a:gs pos="17000">
                <a:srgbClr val="FF6633">
                  <a:alpha val="85000"/>
                </a:srgbClr>
              </a:gs>
              <a:gs pos="35000">
                <a:srgbClr val="FFFF00">
                  <a:alpha val="70000"/>
                </a:srgbClr>
              </a:gs>
              <a:gs pos="58000">
                <a:srgbClr val="005DA2">
                  <a:alpha val="50000"/>
                </a:srgbClr>
              </a:gs>
              <a:gs pos="79000">
                <a:srgbClr val="3366F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0" name="矩形 16"/>
          <p:cNvSpPr>
            <a:spLocks noChangeArrowheads="1"/>
          </p:cNvSpPr>
          <p:nvPr/>
        </p:nvSpPr>
        <p:spPr bwMode="auto">
          <a:xfrm>
            <a:off x="1666875" y="3340100"/>
            <a:ext cx="8558530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defTabSz="1216025">
              <a:lnSpc>
                <a:spcPct val="120000"/>
              </a:lnSpc>
              <a:spcBef>
                <a:spcPct val="20000"/>
              </a:spcBef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     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居民建房的类型（新建、改建、扩建），明确了住建、自然资源各部门的工作职责。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30" name="组合 129"/>
          <p:cNvGrpSpPr/>
          <p:nvPr/>
        </p:nvGrpSpPr>
        <p:grpSpPr>
          <a:xfrm>
            <a:off x="8230541" y="-1197194"/>
            <a:ext cx="1572170" cy="15727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1" name="同心圆 13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2" name="椭圆 13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33" name="组合 132"/>
          <p:cNvGrpSpPr/>
          <p:nvPr/>
        </p:nvGrpSpPr>
        <p:grpSpPr>
          <a:xfrm>
            <a:off x="5808356" y="-378556"/>
            <a:ext cx="840197" cy="84050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4" name="同心圆 13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5" name="椭圆 13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36" name="组合 135"/>
          <p:cNvGrpSpPr/>
          <p:nvPr/>
        </p:nvGrpSpPr>
        <p:grpSpPr>
          <a:xfrm>
            <a:off x="6802424" y="-502500"/>
            <a:ext cx="1187204" cy="118763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7" name="同心圆 13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8" name="椭圆 13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39" name="组合 138"/>
          <p:cNvGrpSpPr/>
          <p:nvPr/>
        </p:nvGrpSpPr>
        <p:grpSpPr>
          <a:xfrm>
            <a:off x="9832013" y="-223358"/>
            <a:ext cx="914281" cy="91461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0" name="同心圆 13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1" name="椭圆 14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42" name="组合 141"/>
          <p:cNvGrpSpPr/>
          <p:nvPr/>
        </p:nvGrpSpPr>
        <p:grpSpPr>
          <a:xfrm>
            <a:off x="1026167" y="6512646"/>
            <a:ext cx="785040" cy="78532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3" name="同心圆 14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4" name="椭圆 14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45" name="组合 144"/>
          <p:cNvGrpSpPr/>
          <p:nvPr/>
        </p:nvGrpSpPr>
        <p:grpSpPr>
          <a:xfrm>
            <a:off x="5287774" y="5831640"/>
            <a:ext cx="336611" cy="33673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6" name="同心圆 14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7" name="椭圆 14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48" name="组合 147"/>
          <p:cNvGrpSpPr/>
          <p:nvPr/>
        </p:nvGrpSpPr>
        <p:grpSpPr>
          <a:xfrm>
            <a:off x="4246057" y="5561176"/>
            <a:ext cx="705342" cy="70559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9" name="同心圆 14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50" name="椭圆 14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51" name="组合 150"/>
          <p:cNvGrpSpPr/>
          <p:nvPr/>
        </p:nvGrpSpPr>
        <p:grpSpPr>
          <a:xfrm>
            <a:off x="11003122" y="-1220177"/>
            <a:ext cx="1572170" cy="15727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2" name="同心圆 15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53" name="椭圆 152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54" name="组合 153"/>
          <p:cNvGrpSpPr/>
          <p:nvPr/>
        </p:nvGrpSpPr>
        <p:grpSpPr>
          <a:xfrm>
            <a:off x="10943273" y="393745"/>
            <a:ext cx="297401" cy="29750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5" name="同心圆 15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56" name="椭圆 15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57" name="组合 156"/>
          <p:cNvGrpSpPr/>
          <p:nvPr/>
        </p:nvGrpSpPr>
        <p:grpSpPr>
          <a:xfrm>
            <a:off x="2595166" y="6066750"/>
            <a:ext cx="1572170" cy="15727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8" name="同心圆 15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59" name="椭圆 158"/>
            <p:cNvSpPr/>
            <p:nvPr/>
          </p:nvSpPr>
          <p:spPr>
            <a:xfrm>
              <a:off x="392112" y="760412"/>
              <a:ext cx="3825873" cy="3825873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60" name="组合 159"/>
          <p:cNvGrpSpPr/>
          <p:nvPr/>
        </p:nvGrpSpPr>
        <p:grpSpPr>
          <a:xfrm>
            <a:off x="1704536" y="5934054"/>
            <a:ext cx="693499" cy="69375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61" name="同心圆 16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2" name="椭圆 16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63" name="组合 162"/>
          <p:cNvGrpSpPr/>
          <p:nvPr/>
        </p:nvGrpSpPr>
        <p:grpSpPr>
          <a:xfrm>
            <a:off x="392324" y="6354304"/>
            <a:ext cx="422448" cy="42260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64" name="同心圆 16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5" name="椭圆 16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66" name="组合 165"/>
          <p:cNvGrpSpPr/>
          <p:nvPr/>
        </p:nvGrpSpPr>
        <p:grpSpPr>
          <a:xfrm>
            <a:off x="160401" y="6109837"/>
            <a:ext cx="211223" cy="21130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67" name="同心圆 16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8" name="椭圆 16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cxnSp>
        <p:nvCxnSpPr>
          <p:cNvPr id="73" name="直接连接符 10"/>
          <p:cNvCxnSpPr/>
          <p:nvPr/>
        </p:nvCxnSpPr>
        <p:spPr>
          <a:xfrm>
            <a:off x="29210" y="3070225"/>
            <a:ext cx="12162790" cy="2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2"/>
          <p:cNvSpPr txBox="1"/>
          <p:nvPr/>
        </p:nvSpPr>
        <p:spPr>
          <a:xfrm>
            <a:off x="1342390" y="1845310"/>
            <a:ext cx="121348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r>
              <a:rPr lang="en-US" altLang="zh-CN" sz="9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9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  <p:bldLst>
      <p:bldP spid="105" grpId="0"/>
      <p:bldP spid="117" grpId="0" animBg="1"/>
      <p:bldP spid="117" grpId="1" animBg="1"/>
      <p:bldP spid="1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图片 17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5414" y="0"/>
            <a:ext cx="12179586" cy="6859588"/>
          </a:xfrm>
          <a:prstGeom prst="rect">
            <a:avLst/>
          </a:prstGeom>
        </p:spPr>
      </p:pic>
      <p:cxnSp>
        <p:nvCxnSpPr>
          <p:cNvPr id="64" name="直接连接符 1"/>
          <p:cNvCxnSpPr/>
          <p:nvPr/>
        </p:nvCxnSpPr>
        <p:spPr>
          <a:xfrm>
            <a:off x="0" y="3144364"/>
            <a:ext cx="23288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10"/>
          <p:cNvCxnSpPr/>
          <p:nvPr/>
        </p:nvCxnSpPr>
        <p:spPr>
          <a:xfrm>
            <a:off x="2279015" y="3142615"/>
            <a:ext cx="9912985" cy="19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点击文字添加标题"/>
          <p:cNvSpPr txBox="1"/>
          <p:nvPr/>
        </p:nvSpPr>
        <p:spPr>
          <a:xfrm>
            <a:off x="2352109" y="2206159"/>
            <a:ext cx="6702922" cy="10147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en-US" altLang="zh-CN" sz="6000" dirty="0">
                <a:solidFill>
                  <a:srgbClr val="F69F1E"/>
                </a:solidFill>
                <a:effectLst/>
              </a:rPr>
              <a:t>  </a:t>
            </a:r>
            <a:r>
              <a:rPr lang="zh-CN" altLang="en-US" sz="6000" dirty="0">
                <a:solidFill>
                  <a:srgbClr val="FF0000"/>
                </a:solidFill>
                <a:effectLst/>
              </a:rPr>
              <a:t>审批原则</a:t>
            </a:r>
            <a:endParaRPr lang="zh-CN" altLang="en-US" sz="6000" dirty="0">
              <a:solidFill>
                <a:srgbClr val="FF0000"/>
              </a:solidFill>
              <a:effectLst/>
            </a:endParaRPr>
          </a:p>
        </p:txBody>
      </p:sp>
      <p:sp>
        <p:nvSpPr>
          <p:cNvPr id="78" name="矩形 16"/>
          <p:cNvSpPr>
            <a:spLocks noChangeArrowheads="1"/>
          </p:cNvSpPr>
          <p:nvPr/>
        </p:nvSpPr>
        <p:spPr bwMode="auto">
          <a:xfrm>
            <a:off x="1664335" y="3486150"/>
            <a:ext cx="9398635" cy="119888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" defTabSz="1216025">
              <a:lnSpc>
                <a:spcPct val="120000"/>
              </a:lnSpc>
              <a:spcBef>
                <a:spcPct val="20000"/>
              </a:spcBef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     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规定了居民个人建房必须先审批后建设，严格按照建设工程规划许可证规定和规划设计条件通知书进行建设，未经审批不得建设。同时，列出不予审批个人建房的八种情形。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79" name="组合 78"/>
          <p:cNvGrpSpPr/>
          <p:nvPr/>
        </p:nvGrpSpPr>
        <p:grpSpPr>
          <a:xfrm>
            <a:off x="8230541" y="-1197194"/>
            <a:ext cx="1572170" cy="15727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0" name="同心圆 7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1" name="椭圆 8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5808356" y="-378556"/>
            <a:ext cx="840197" cy="84050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3" name="同心圆 8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4" name="椭圆 8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6802424" y="-502500"/>
            <a:ext cx="1187204" cy="118763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6" name="同心圆 8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7" name="椭圆 8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9832013" y="-223358"/>
            <a:ext cx="914281" cy="91461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9" name="同心圆 8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0" name="椭圆 8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1026167" y="6512646"/>
            <a:ext cx="785040" cy="78532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2" name="同心圆 9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3" name="椭圆 92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5287774" y="5831640"/>
            <a:ext cx="336611" cy="33673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5" name="同心圆 9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4246057" y="5561176"/>
            <a:ext cx="705342" cy="70559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8" name="同心圆 9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11003122" y="-1220177"/>
            <a:ext cx="1572170" cy="15727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1" name="同心圆 10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2" name="椭圆 10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10943273" y="393745"/>
            <a:ext cx="297401" cy="29750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1" name="同心圆 1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2" name="椭圆 12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3" name="组合 122"/>
          <p:cNvGrpSpPr/>
          <p:nvPr/>
        </p:nvGrpSpPr>
        <p:grpSpPr>
          <a:xfrm>
            <a:off x="2595166" y="6066750"/>
            <a:ext cx="1572170" cy="15727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4" name="同心圆 12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5" name="椭圆 124"/>
            <p:cNvSpPr/>
            <p:nvPr/>
          </p:nvSpPr>
          <p:spPr>
            <a:xfrm>
              <a:off x="392112" y="760412"/>
              <a:ext cx="3825873" cy="3825873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6" name="组合 125"/>
          <p:cNvGrpSpPr/>
          <p:nvPr/>
        </p:nvGrpSpPr>
        <p:grpSpPr>
          <a:xfrm>
            <a:off x="1704536" y="5934054"/>
            <a:ext cx="693499" cy="69375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7" name="同心圆 1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8" name="椭圆 1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9" name="组合 128"/>
          <p:cNvGrpSpPr/>
          <p:nvPr/>
        </p:nvGrpSpPr>
        <p:grpSpPr>
          <a:xfrm>
            <a:off x="392324" y="6354304"/>
            <a:ext cx="422448" cy="42260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74" name="同心圆 17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5" name="椭圆 17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76" name="组合 175"/>
          <p:cNvGrpSpPr/>
          <p:nvPr/>
        </p:nvGrpSpPr>
        <p:grpSpPr>
          <a:xfrm>
            <a:off x="160401" y="6109837"/>
            <a:ext cx="211223" cy="21130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77" name="同心圆 17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8" name="椭圆 17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2" name="2"/>
          <p:cNvSpPr txBox="1"/>
          <p:nvPr/>
        </p:nvSpPr>
        <p:spPr>
          <a:xfrm>
            <a:off x="1325948" y="1916509"/>
            <a:ext cx="1494971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r>
              <a:rPr lang="en-US" altLang="zh-CN" sz="9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9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  <p:bldLst>
      <p:bldP spid="74" grpId="0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图片 17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5414" y="0"/>
            <a:ext cx="12179586" cy="6859588"/>
          </a:xfrm>
          <a:prstGeom prst="rect">
            <a:avLst/>
          </a:prstGeom>
        </p:spPr>
      </p:pic>
      <p:cxnSp>
        <p:nvCxnSpPr>
          <p:cNvPr id="79" name="直接连接符 78"/>
          <p:cNvCxnSpPr/>
          <p:nvPr/>
        </p:nvCxnSpPr>
        <p:spPr>
          <a:xfrm>
            <a:off x="27305" y="3010535"/>
            <a:ext cx="12162790" cy="2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点击文字添加标题"/>
          <p:cNvSpPr txBox="1"/>
          <p:nvPr/>
        </p:nvSpPr>
        <p:spPr>
          <a:xfrm>
            <a:off x="2710691" y="1989624"/>
            <a:ext cx="7571303" cy="10147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6000" dirty="0">
                <a:solidFill>
                  <a:srgbClr val="FF0000"/>
                </a:solidFill>
                <a:effectLst/>
              </a:rPr>
              <a:t>审批程序</a:t>
            </a:r>
            <a:endParaRPr lang="zh-CN" altLang="en-US" sz="6000" dirty="0">
              <a:solidFill>
                <a:srgbClr val="FF0000"/>
              </a:solidFill>
              <a:effectLst/>
            </a:endParaRPr>
          </a:p>
        </p:txBody>
      </p:sp>
      <p:grpSp>
        <p:nvGrpSpPr>
          <p:cNvPr id="96" name="组合 95"/>
          <p:cNvGrpSpPr/>
          <p:nvPr/>
        </p:nvGrpSpPr>
        <p:grpSpPr>
          <a:xfrm>
            <a:off x="8230541" y="-1197194"/>
            <a:ext cx="1572170" cy="15727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同心圆 9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5808356" y="-378556"/>
            <a:ext cx="840197" cy="84050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0" name="同心圆 9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6802424" y="-502500"/>
            <a:ext cx="1187204" cy="118763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3" name="同心圆 10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9832013" y="-223358"/>
            <a:ext cx="914281" cy="91461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6" name="同心圆 10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1026167" y="6512646"/>
            <a:ext cx="785040" cy="78532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9" name="同心圆 10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0" name="椭圆 10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5287774" y="5831640"/>
            <a:ext cx="336611" cy="33673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2" name="同心圆 1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4246057" y="5561176"/>
            <a:ext cx="705342" cy="70559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5" name="同心圆 1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6" name="椭圆 11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17" name="组合 116"/>
          <p:cNvGrpSpPr/>
          <p:nvPr/>
        </p:nvGrpSpPr>
        <p:grpSpPr>
          <a:xfrm>
            <a:off x="11003122" y="-1220177"/>
            <a:ext cx="1572170" cy="15727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8" name="同心圆 11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9" name="椭圆 118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0" name="组合 119"/>
          <p:cNvGrpSpPr/>
          <p:nvPr/>
        </p:nvGrpSpPr>
        <p:grpSpPr>
          <a:xfrm>
            <a:off x="10943273" y="393745"/>
            <a:ext cx="297401" cy="29750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1" name="同心圆 1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2" name="椭圆 12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3" name="组合 122"/>
          <p:cNvGrpSpPr/>
          <p:nvPr/>
        </p:nvGrpSpPr>
        <p:grpSpPr>
          <a:xfrm>
            <a:off x="2595166" y="6066750"/>
            <a:ext cx="1572170" cy="15727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4" name="同心圆 12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5" name="椭圆 124"/>
            <p:cNvSpPr/>
            <p:nvPr/>
          </p:nvSpPr>
          <p:spPr>
            <a:xfrm>
              <a:off x="392112" y="760412"/>
              <a:ext cx="3825873" cy="3825873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6" name="组合 125"/>
          <p:cNvGrpSpPr/>
          <p:nvPr/>
        </p:nvGrpSpPr>
        <p:grpSpPr>
          <a:xfrm>
            <a:off x="1704536" y="5934054"/>
            <a:ext cx="693499" cy="69375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7" name="同心圆 1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8" name="椭圆 1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9" name="组合 128"/>
          <p:cNvGrpSpPr/>
          <p:nvPr/>
        </p:nvGrpSpPr>
        <p:grpSpPr>
          <a:xfrm>
            <a:off x="392324" y="6354304"/>
            <a:ext cx="422448" cy="42260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74" name="同心圆 17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5" name="椭圆 17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76" name="组合 175"/>
          <p:cNvGrpSpPr/>
          <p:nvPr/>
        </p:nvGrpSpPr>
        <p:grpSpPr>
          <a:xfrm>
            <a:off x="160401" y="6109837"/>
            <a:ext cx="211223" cy="21130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77" name="同心圆 17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8" name="椭圆 17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2" name="2"/>
          <p:cNvSpPr txBox="1"/>
          <p:nvPr/>
        </p:nvSpPr>
        <p:spPr>
          <a:xfrm>
            <a:off x="1205865" y="1744345"/>
            <a:ext cx="141414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r>
              <a:rPr lang="en-US" altLang="zh-CN" sz="9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9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矩形 16"/>
          <p:cNvSpPr>
            <a:spLocks noChangeArrowheads="1"/>
          </p:cNvSpPr>
          <p:nvPr/>
        </p:nvSpPr>
        <p:spPr bwMode="auto">
          <a:xfrm>
            <a:off x="544830" y="3141345"/>
            <a:ext cx="11142980" cy="359981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" defTabSz="1216025">
              <a:lnSpc>
                <a:spcPct val="120000"/>
              </a:lnSpc>
              <a:spcBef>
                <a:spcPct val="20000"/>
              </a:spcBef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   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1.县城居民维修、改建原有住房,须经所在社区居委会、龙港镇人民政府审核同意后,向县行政审批服务管理局提出申请。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 defTabSz="1216025">
              <a:lnSpc>
                <a:spcPct val="120000"/>
              </a:lnSpc>
              <a:spcBef>
                <a:spcPct val="20000"/>
              </a:spcBef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  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2.县行政审批服务管理局对申请人所提供的个人建房材料进行审查，审查合格的,取得《建设工程规划许可证》，如六个月内未开工，自行失效。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 defTabSz="1216025">
              <a:lnSpc>
                <a:spcPct val="120000"/>
              </a:lnSpc>
              <a:spcBef>
                <a:spcPct val="20000"/>
              </a:spcBef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  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3.个人建房准建手续办理完备，由县行政审批局牵头，组织县住建局城管部门、龙港镇人民政府和县自然资源局参与居民建房放、验线工作，方可开工。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 defTabSz="1216025">
              <a:lnSpc>
                <a:spcPct val="120000"/>
              </a:lnSpc>
              <a:spcBef>
                <a:spcPct val="20000"/>
              </a:spcBef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 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4.建房竣工后,由县自然资源局组织龙港镇人民政府、县住建局、不动产登记中心、建设方、设计方、施工方和监理方参加竣工验收,并签署房屋竣工验收意见。验收合格后,方可办理不动产登记证书。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图片 17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5414" y="0"/>
            <a:ext cx="12179586" cy="6859588"/>
          </a:xfrm>
          <a:prstGeom prst="rect">
            <a:avLst/>
          </a:prstGeom>
        </p:spPr>
      </p:pic>
      <p:cxnSp>
        <p:nvCxnSpPr>
          <p:cNvPr id="79" name="直接连接符 78"/>
          <p:cNvCxnSpPr/>
          <p:nvPr/>
        </p:nvCxnSpPr>
        <p:spPr>
          <a:xfrm>
            <a:off x="27305" y="3010535"/>
            <a:ext cx="12162790" cy="2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点击文字添加标题"/>
          <p:cNvSpPr txBox="1"/>
          <p:nvPr/>
        </p:nvSpPr>
        <p:spPr>
          <a:xfrm>
            <a:off x="2710691" y="1989624"/>
            <a:ext cx="7571303" cy="10147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6000" dirty="0">
                <a:solidFill>
                  <a:srgbClr val="FF0000"/>
                </a:solidFill>
                <a:effectLst/>
              </a:rPr>
              <a:t>监督检查</a:t>
            </a:r>
            <a:endParaRPr lang="zh-CN" altLang="en-US" sz="6000" dirty="0">
              <a:solidFill>
                <a:srgbClr val="FF0000"/>
              </a:solidFill>
              <a:effectLst/>
            </a:endParaRPr>
          </a:p>
        </p:txBody>
      </p:sp>
      <p:grpSp>
        <p:nvGrpSpPr>
          <p:cNvPr id="96" name="组合 95"/>
          <p:cNvGrpSpPr/>
          <p:nvPr/>
        </p:nvGrpSpPr>
        <p:grpSpPr>
          <a:xfrm>
            <a:off x="8230541" y="-1197194"/>
            <a:ext cx="1572170" cy="15727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同心圆 9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5808356" y="-378556"/>
            <a:ext cx="840197" cy="84050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0" name="同心圆 9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6802424" y="-502500"/>
            <a:ext cx="1187204" cy="118763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3" name="同心圆 10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9832013" y="-223358"/>
            <a:ext cx="914281" cy="91461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6" name="同心圆 10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1026167" y="6512646"/>
            <a:ext cx="785040" cy="78532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9" name="同心圆 10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0" name="椭圆 10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5287774" y="5831640"/>
            <a:ext cx="336611" cy="33673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2" name="同心圆 1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4246057" y="5561176"/>
            <a:ext cx="705342" cy="70559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5" name="同心圆 1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6" name="椭圆 11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17" name="组合 116"/>
          <p:cNvGrpSpPr/>
          <p:nvPr/>
        </p:nvGrpSpPr>
        <p:grpSpPr>
          <a:xfrm>
            <a:off x="11003122" y="-1220177"/>
            <a:ext cx="1572170" cy="15727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8" name="同心圆 11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9" name="椭圆 118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0" name="组合 119"/>
          <p:cNvGrpSpPr/>
          <p:nvPr/>
        </p:nvGrpSpPr>
        <p:grpSpPr>
          <a:xfrm>
            <a:off x="10943273" y="393745"/>
            <a:ext cx="297401" cy="29750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1" name="同心圆 1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2" name="椭圆 12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3" name="组合 122"/>
          <p:cNvGrpSpPr/>
          <p:nvPr/>
        </p:nvGrpSpPr>
        <p:grpSpPr>
          <a:xfrm>
            <a:off x="2595166" y="6066750"/>
            <a:ext cx="1572170" cy="15727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4" name="同心圆 12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5" name="椭圆 124"/>
            <p:cNvSpPr/>
            <p:nvPr/>
          </p:nvSpPr>
          <p:spPr>
            <a:xfrm>
              <a:off x="392112" y="760412"/>
              <a:ext cx="3825873" cy="3825873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6" name="组合 125"/>
          <p:cNvGrpSpPr/>
          <p:nvPr/>
        </p:nvGrpSpPr>
        <p:grpSpPr>
          <a:xfrm>
            <a:off x="1704536" y="5934054"/>
            <a:ext cx="693499" cy="69375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7" name="同心圆 1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8" name="椭圆 1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9" name="组合 128"/>
          <p:cNvGrpSpPr/>
          <p:nvPr/>
        </p:nvGrpSpPr>
        <p:grpSpPr>
          <a:xfrm>
            <a:off x="392324" y="6354304"/>
            <a:ext cx="422448" cy="42260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74" name="同心圆 17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5" name="椭圆 17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76" name="组合 175"/>
          <p:cNvGrpSpPr/>
          <p:nvPr/>
        </p:nvGrpSpPr>
        <p:grpSpPr>
          <a:xfrm>
            <a:off x="160401" y="6109837"/>
            <a:ext cx="211223" cy="21130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77" name="同心圆 17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8" name="椭圆 17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2" name="2"/>
          <p:cNvSpPr txBox="1"/>
          <p:nvPr/>
        </p:nvSpPr>
        <p:spPr>
          <a:xfrm>
            <a:off x="1197043" y="1771729"/>
            <a:ext cx="1494971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r>
              <a:rPr lang="en-US" altLang="zh-CN" sz="9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9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矩形 16"/>
          <p:cNvSpPr>
            <a:spLocks noChangeArrowheads="1"/>
          </p:cNvSpPr>
          <p:nvPr/>
        </p:nvSpPr>
        <p:spPr bwMode="auto">
          <a:xfrm>
            <a:off x="544830" y="3284855"/>
            <a:ext cx="11142980" cy="236855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" defTabSz="1216025">
              <a:lnSpc>
                <a:spcPct val="120000"/>
              </a:lnSpc>
              <a:spcBef>
                <a:spcPct val="20000"/>
              </a:spcBef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   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.龙港镇人民政府及社区居委会应加强对辖区内个人建房的监督检查，发现违法建设和违法占地行为后及时劝阻和制止，并向当事人下达停止违法活动的书面通知，同时，书面报告县住建城管部门和县自然资源局依法处置。</a:t>
            </a: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 defTabSz="1216025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     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.县城居民建房，不得擅自改变房屋住宅用途，确需改变使用用途的，须经消防部门、设计、施工和监理单位出具验收意见书，同时出具房屋安全鉴定报告。违反本条规定的，县行政审批、市场监管等部门不得办理营业执照、食品经营许可证等手续。</a:t>
            </a: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图片 17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5414" y="0"/>
            <a:ext cx="12179586" cy="6859588"/>
          </a:xfrm>
          <a:prstGeom prst="rect">
            <a:avLst/>
          </a:prstGeom>
        </p:spPr>
      </p:pic>
      <p:cxnSp>
        <p:nvCxnSpPr>
          <p:cNvPr id="79" name="直接连接符 78"/>
          <p:cNvCxnSpPr/>
          <p:nvPr/>
        </p:nvCxnSpPr>
        <p:spPr>
          <a:xfrm>
            <a:off x="27305" y="3010535"/>
            <a:ext cx="12162790" cy="2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点击文字添加标题"/>
          <p:cNvSpPr txBox="1"/>
          <p:nvPr/>
        </p:nvSpPr>
        <p:spPr>
          <a:xfrm>
            <a:off x="2710691" y="1989624"/>
            <a:ext cx="7571303" cy="10147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6000" dirty="0">
                <a:solidFill>
                  <a:srgbClr val="FF0000"/>
                </a:solidFill>
                <a:effectLst/>
              </a:rPr>
              <a:t>违法建筑查处</a:t>
            </a:r>
            <a:endParaRPr lang="zh-CN" altLang="en-US" sz="6000" dirty="0">
              <a:solidFill>
                <a:srgbClr val="FF0000"/>
              </a:solidFill>
              <a:effectLst/>
            </a:endParaRPr>
          </a:p>
        </p:txBody>
      </p:sp>
      <p:grpSp>
        <p:nvGrpSpPr>
          <p:cNvPr id="96" name="组合 95"/>
          <p:cNvGrpSpPr/>
          <p:nvPr/>
        </p:nvGrpSpPr>
        <p:grpSpPr>
          <a:xfrm>
            <a:off x="8230541" y="-1197194"/>
            <a:ext cx="1572170" cy="15727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同心圆 9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5808356" y="-378556"/>
            <a:ext cx="840197" cy="84050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0" name="同心圆 9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6802424" y="-502500"/>
            <a:ext cx="1187204" cy="118763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3" name="同心圆 10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9832013" y="-223358"/>
            <a:ext cx="914281" cy="91461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6" name="同心圆 10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1026167" y="6512646"/>
            <a:ext cx="785040" cy="78532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9" name="同心圆 10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0" name="椭圆 10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5287774" y="5831640"/>
            <a:ext cx="336611" cy="33673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2" name="同心圆 1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4246057" y="5561176"/>
            <a:ext cx="705342" cy="70559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5" name="同心圆 1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6" name="椭圆 11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17" name="组合 116"/>
          <p:cNvGrpSpPr/>
          <p:nvPr/>
        </p:nvGrpSpPr>
        <p:grpSpPr>
          <a:xfrm>
            <a:off x="11003122" y="-1220177"/>
            <a:ext cx="1572170" cy="15727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8" name="同心圆 11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9" name="椭圆 118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0" name="组合 119"/>
          <p:cNvGrpSpPr/>
          <p:nvPr/>
        </p:nvGrpSpPr>
        <p:grpSpPr>
          <a:xfrm>
            <a:off x="10943273" y="393745"/>
            <a:ext cx="297401" cy="29750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1" name="同心圆 1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2" name="椭圆 12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3" name="组合 122"/>
          <p:cNvGrpSpPr/>
          <p:nvPr/>
        </p:nvGrpSpPr>
        <p:grpSpPr>
          <a:xfrm>
            <a:off x="2595166" y="6066750"/>
            <a:ext cx="1572170" cy="15727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4" name="同心圆 12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5" name="椭圆 124"/>
            <p:cNvSpPr/>
            <p:nvPr/>
          </p:nvSpPr>
          <p:spPr>
            <a:xfrm>
              <a:off x="392112" y="760412"/>
              <a:ext cx="3825873" cy="3825873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6" name="组合 125"/>
          <p:cNvGrpSpPr/>
          <p:nvPr/>
        </p:nvGrpSpPr>
        <p:grpSpPr>
          <a:xfrm>
            <a:off x="1704536" y="5934054"/>
            <a:ext cx="693499" cy="69375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7" name="同心圆 1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8" name="椭圆 1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9" name="组合 128"/>
          <p:cNvGrpSpPr/>
          <p:nvPr/>
        </p:nvGrpSpPr>
        <p:grpSpPr>
          <a:xfrm>
            <a:off x="392324" y="6354304"/>
            <a:ext cx="422448" cy="42260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74" name="同心圆 17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5" name="椭圆 17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76" name="组合 175"/>
          <p:cNvGrpSpPr/>
          <p:nvPr/>
        </p:nvGrpSpPr>
        <p:grpSpPr>
          <a:xfrm>
            <a:off x="160401" y="6109837"/>
            <a:ext cx="211223" cy="21130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77" name="同心圆 17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8" name="椭圆 17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2" name="2"/>
          <p:cNvSpPr txBox="1"/>
          <p:nvPr/>
        </p:nvSpPr>
        <p:spPr>
          <a:xfrm>
            <a:off x="1197043" y="1771729"/>
            <a:ext cx="1494971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r>
              <a:rPr lang="en-US" altLang="zh-CN" sz="9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9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矩形 16"/>
          <p:cNvSpPr>
            <a:spLocks noChangeArrowheads="1"/>
          </p:cNvSpPr>
          <p:nvPr/>
        </p:nvSpPr>
        <p:spPr bwMode="auto">
          <a:xfrm>
            <a:off x="550545" y="3456940"/>
            <a:ext cx="11142980" cy="193802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" defTabSz="1216025">
              <a:lnSpc>
                <a:spcPct val="120000"/>
              </a:lnSpc>
              <a:spcBef>
                <a:spcPct val="20000"/>
              </a:spcBef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   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 (一)县住建局城管部门责令当事人停止施工,限期拆除7种情形：1未取得建设工程规划许可证进行建设的;2未按照批准的建设工程规划许可证及其图纸规定进行建设的；3建设工程规划许可证逾期又未经批准延期进行建设的；4临时建筑和建设基地内的临时设施逾期未拆除的；5建设基地内的建筑物、构筑物,按规划管理要求应当拆除而未拆除的；6被撤销建设工程规划许可证后仍进行建设的；7违反有关法律、法规规定,应当拆除的其他违法工程。</a:t>
            </a: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图片 17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5414" y="0"/>
            <a:ext cx="12179586" cy="6859588"/>
          </a:xfrm>
          <a:prstGeom prst="rect">
            <a:avLst/>
          </a:prstGeom>
        </p:spPr>
      </p:pic>
      <p:grpSp>
        <p:nvGrpSpPr>
          <p:cNvPr id="96" name="组合 95"/>
          <p:cNvGrpSpPr/>
          <p:nvPr/>
        </p:nvGrpSpPr>
        <p:grpSpPr>
          <a:xfrm>
            <a:off x="8230541" y="-1197194"/>
            <a:ext cx="1572170" cy="15727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同心圆 9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5808356" y="-378556"/>
            <a:ext cx="840197" cy="84050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0" name="同心圆 9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6802424" y="-502500"/>
            <a:ext cx="1187204" cy="118763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3" name="同心圆 10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9832013" y="-223358"/>
            <a:ext cx="914281" cy="91461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6" name="同心圆 10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1026167" y="6512646"/>
            <a:ext cx="785040" cy="78532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9" name="同心圆 10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0" name="椭圆 10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5287774" y="5831640"/>
            <a:ext cx="336611" cy="33673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2" name="同心圆 1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4246057" y="5561176"/>
            <a:ext cx="705342" cy="70559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5" name="同心圆 1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6" name="椭圆 11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17" name="组合 116"/>
          <p:cNvGrpSpPr/>
          <p:nvPr/>
        </p:nvGrpSpPr>
        <p:grpSpPr>
          <a:xfrm>
            <a:off x="11003122" y="-1220177"/>
            <a:ext cx="1572170" cy="15727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8" name="同心圆 11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9" name="椭圆 118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0" name="组合 119"/>
          <p:cNvGrpSpPr/>
          <p:nvPr/>
        </p:nvGrpSpPr>
        <p:grpSpPr>
          <a:xfrm>
            <a:off x="10943273" y="393745"/>
            <a:ext cx="297401" cy="29750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1" name="同心圆 1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2" name="椭圆 12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3" name="组合 122"/>
          <p:cNvGrpSpPr/>
          <p:nvPr/>
        </p:nvGrpSpPr>
        <p:grpSpPr>
          <a:xfrm>
            <a:off x="2595166" y="6066750"/>
            <a:ext cx="1572170" cy="15727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4" name="同心圆 12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5" name="椭圆 124"/>
            <p:cNvSpPr/>
            <p:nvPr/>
          </p:nvSpPr>
          <p:spPr>
            <a:xfrm>
              <a:off x="392112" y="760412"/>
              <a:ext cx="3825873" cy="3825873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6" name="组合 125"/>
          <p:cNvGrpSpPr/>
          <p:nvPr/>
        </p:nvGrpSpPr>
        <p:grpSpPr>
          <a:xfrm>
            <a:off x="1704536" y="5934054"/>
            <a:ext cx="693499" cy="69375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7" name="同心圆 1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8" name="椭圆 1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9" name="组合 128"/>
          <p:cNvGrpSpPr/>
          <p:nvPr/>
        </p:nvGrpSpPr>
        <p:grpSpPr>
          <a:xfrm>
            <a:off x="392324" y="6354304"/>
            <a:ext cx="422448" cy="42260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74" name="同心圆 17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5" name="椭圆 17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76" name="组合 175"/>
          <p:cNvGrpSpPr/>
          <p:nvPr/>
        </p:nvGrpSpPr>
        <p:grpSpPr>
          <a:xfrm>
            <a:off x="160401" y="6109837"/>
            <a:ext cx="211223" cy="21130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77" name="同心圆 17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8" name="椭圆 17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95" name="矩形 16"/>
          <p:cNvSpPr>
            <a:spLocks noChangeArrowheads="1"/>
          </p:cNvSpPr>
          <p:nvPr/>
        </p:nvSpPr>
        <p:spPr bwMode="auto">
          <a:xfrm>
            <a:off x="367030" y="622935"/>
            <a:ext cx="11142980" cy="571563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" defTabSz="1216025">
              <a:lnSpc>
                <a:spcPct val="120000"/>
              </a:lnSpc>
              <a:spcBef>
                <a:spcPct val="20000"/>
              </a:spcBef>
            </a:pPr>
            <a:r>
              <a:rPr 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   </a:t>
            </a:r>
            <a:r>
              <a:rPr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（二）县住建局依据《中华人民共和国城乡规划法》的规定进行处罚10种情形：1、超过规定建筑层数,改变平面布局无法采取改正措施消除对规划影响的；2、未取得用地批准手续,又无法采取改正措施消除对规划影响的;3、违反城市规划确定的用地性质使用土地的；4、占用城市公共设施和基础设施用地的；5、占压城市规划道路红线、建筑退让红线和地下管线的；6、侵占城市绿地、水源保护区、文物保护区的；7、影响城市消防、防洪、抗震、供电、供水、供气、通讯、广播电视等地上地下管线安全的；8、擅自在近期建设规划控制区内进行建设的；9、房屋擅自加层影响结构安全的；10、其他严重影响城市规划的行为。</a:t>
            </a:r>
            <a:endParaRPr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 defTabSz="1216025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     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(三)联合执法4种情形:</a:t>
            </a: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 defTabSz="1216025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    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1、对无理拒绝、阻挠违建查处和强制拆除的,由公安机关予以处罚；情节严重构成犯罪的，依法追究刑事责任；</a:t>
            </a: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 defTabSz="1216025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    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2、对拒不接受行政处罚,不按规定缴纳罚款的,不动产部门不得办理不动产登记手续，行政审批部门不得办理营业执照；</a:t>
            </a: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 defTabSz="1216025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    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3、国家机关、企事业单位工作人员参与违法建设且限期不改正的，由监察部门依照相关规定从严查处；</a:t>
            </a: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 defTabSz="1216025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     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4、各单位、社区工作人员参与、支持违法建房或故意隐瞒情况，视情节轻重，依法对相关责任人员进行处理。</a:t>
            </a: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图片 172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5414" y="0"/>
            <a:ext cx="12179586" cy="6859588"/>
          </a:xfrm>
          <a:prstGeom prst="rect">
            <a:avLst/>
          </a:prstGeom>
        </p:spPr>
      </p:pic>
      <p:cxnSp>
        <p:nvCxnSpPr>
          <p:cNvPr id="79" name="直接连接符 78"/>
          <p:cNvCxnSpPr/>
          <p:nvPr/>
        </p:nvCxnSpPr>
        <p:spPr>
          <a:xfrm>
            <a:off x="27305" y="3010535"/>
            <a:ext cx="12162790" cy="2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点击文字添加标题"/>
          <p:cNvSpPr txBox="1"/>
          <p:nvPr/>
        </p:nvSpPr>
        <p:spPr>
          <a:xfrm>
            <a:off x="2710691" y="1989624"/>
            <a:ext cx="7571303" cy="10147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6000" dirty="0">
                <a:solidFill>
                  <a:srgbClr val="FF0000"/>
                </a:solidFill>
                <a:effectLst/>
              </a:rPr>
              <a:t>附</a:t>
            </a:r>
            <a:r>
              <a:rPr lang="en-US" altLang="zh-CN" sz="6000" dirty="0">
                <a:solidFill>
                  <a:srgbClr val="FF0000"/>
                </a:solidFill>
                <a:effectLst/>
              </a:rPr>
              <a:t>    </a:t>
            </a:r>
            <a:r>
              <a:rPr lang="zh-CN" altLang="en-US" sz="6000" dirty="0">
                <a:solidFill>
                  <a:srgbClr val="FF0000"/>
                </a:solidFill>
                <a:effectLst/>
              </a:rPr>
              <a:t>则</a:t>
            </a:r>
            <a:endParaRPr lang="zh-CN" altLang="en-US" sz="6000" dirty="0">
              <a:solidFill>
                <a:srgbClr val="FF0000"/>
              </a:solidFill>
              <a:effectLst/>
            </a:endParaRPr>
          </a:p>
        </p:txBody>
      </p:sp>
      <p:grpSp>
        <p:nvGrpSpPr>
          <p:cNvPr id="96" name="组合 95"/>
          <p:cNvGrpSpPr/>
          <p:nvPr/>
        </p:nvGrpSpPr>
        <p:grpSpPr>
          <a:xfrm>
            <a:off x="8230541" y="-1197194"/>
            <a:ext cx="1572170" cy="15727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同心圆 9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5808356" y="-378556"/>
            <a:ext cx="840197" cy="84050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0" name="同心圆 9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6802424" y="-502500"/>
            <a:ext cx="1187204" cy="118763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3" name="同心圆 10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9832013" y="-223358"/>
            <a:ext cx="914281" cy="91461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6" name="同心圆 10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1026167" y="6512646"/>
            <a:ext cx="785040" cy="78532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9" name="同心圆 10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0" name="椭圆 10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5287774" y="5831640"/>
            <a:ext cx="336611" cy="33673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2" name="同心圆 1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4246057" y="5561176"/>
            <a:ext cx="705342" cy="70559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5" name="同心圆 1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6" name="椭圆 11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17" name="组合 116"/>
          <p:cNvGrpSpPr/>
          <p:nvPr/>
        </p:nvGrpSpPr>
        <p:grpSpPr>
          <a:xfrm>
            <a:off x="11003122" y="-1220177"/>
            <a:ext cx="1572170" cy="15727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8" name="同心圆 11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9" name="椭圆 118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0" name="组合 119"/>
          <p:cNvGrpSpPr/>
          <p:nvPr/>
        </p:nvGrpSpPr>
        <p:grpSpPr>
          <a:xfrm>
            <a:off x="10943273" y="393745"/>
            <a:ext cx="297401" cy="29750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1" name="同心圆 1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2" name="椭圆 12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3" name="组合 122"/>
          <p:cNvGrpSpPr/>
          <p:nvPr/>
        </p:nvGrpSpPr>
        <p:grpSpPr>
          <a:xfrm>
            <a:off x="2595166" y="6066750"/>
            <a:ext cx="1572170" cy="15727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4" name="同心圆 12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5" name="椭圆 124"/>
            <p:cNvSpPr/>
            <p:nvPr/>
          </p:nvSpPr>
          <p:spPr>
            <a:xfrm>
              <a:off x="392112" y="760412"/>
              <a:ext cx="3825873" cy="3825873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6" name="组合 125"/>
          <p:cNvGrpSpPr/>
          <p:nvPr/>
        </p:nvGrpSpPr>
        <p:grpSpPr>
          <a:xfrm>
            <a:off x="1704536" y="5934054"/>
            <a:ext cx="693499" cy="69375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7" name="同心圆 1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8" name="椭圆 1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9" name="组合 128"/>
          <p:cNvGrpSpPr/>
          <p:nvPr/>
        </p:nvGrpSpPr>
        <p:grpSpPr>
          <a:xfrm>
            <a:off x="392324" y="6354304"/>
            <a:ext cx="422448" cy="42260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74" name="同心圆 17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5" name="椭圆 17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76" name="组合 175"/>
          <p:cNvGrpSpPr/>
          <p:nvPr/>
        </p:nvGrpSpPr>
        <p:grpSpPr>
          <a:xfrm>
            <a:off x="160401" y="6109837"/>
            <a:ext cx="211223" cy="21130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77" name="同心圆 17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8" name="椭圆 17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2" name="2"/>
          <p:cNvSpPr txBox="1"/>
          <p:nvPr/>
        </p:nvSpPr>
        <p:spPr>
          <a:xfrm>
            <a:off x="1125288" y="1771729"/>
            <a:ext cx="1494971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r>
              <a:rPr lang="en-US" altLang="zh-CN" sz="9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9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矩形 16"/>
          <p:cNvSpPr>
            <a:spLocks noChangeArrowheads="1"/>
          </p:cNvSpPr>
          <p:nvPr/>
        </p:nvSpPr>
        <p:spPr bwMode="auto">
          <a:xfrm>
            <a:off x="902335" y="3456940"/>
            <a:ext cx="10300335" cy="82994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" defTabSz="1216025">
              <a:lnSpc>
                <a:spcPct val="120000"/>
              </a:lnSpc>
              <a:spcBef>
                <a:spcPct val="20000"/>
              </a:spcBef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   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 </a:t>
            </a: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本规定自发布之日起三十日后施行，沁水县人民政府2011年9月《沁水县县城居民建房管理暂行办法》同时废止。</a:t>
            </a: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第一PPT，www.1ppt.com">
  <a:themeElements>
    <a:clrScheme name="自定义 2">
      <a:dk1>
        <a:sysClr val="windowText" lastClr="000000"/>
      </a:dk1>
      <a:lt1>
        <a:sysClr val="window" lastClr="FFFFFF"/>
      </a:lt1>
      <a:dk2>
        <a:srgbClr val="FFFFFF"/>
      </a:dk2>
      <a:lt2>
        <a:srgbClr val="FFFFFF"/>
      </a:lt2>
      <a:accent1>
        <a:srgbClr val="0E647C"/>
      </a:accent1>
      <a:accent2>
        <a:srgbClr val="2DB2A4"/>
      </a:accent2>
      <a:accent3>
        <a:srgbClr val="74AF47"/>
      </a:accent3>
      <a:accent4>
        <a:srgbClr val="755DA1"/>
      </a:accent4>
      <a:accent5>
        <a:srgbClr val="4BACC6"/>
      </a:accent5>
      <a:accent6>
        <a:srgbClr val="F87A08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1637</Words>
  <Application>WPS 演示</Application>
  <PresentationFormat>自定义</PresentationFormat>
  <Paragraphs>55</Paragraphs>
  <Slides>9</Slides>
  <Notes>30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Calibri</vt:lpstr>
      <vt:lpstr>微软雅黑</vt:lpstr>
      <vt:lpstr>Calibri</vt:lpstr>
      <vt:lpstr>黑体</vt:lpstr>
      <vt:lpstr>方正正大黑简体</vt:lpstr>
      <vt:lpstr>Arial Unicode MS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  <Manager>第一PPT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述职报告</dc:title>
  <dc:creator>第一PPT</dc:creator>
  <cp:keywords>www.1ppt.com</cp:keywords>
  <dc:description>www.1ppt.com</dc:description>
  <cp:lastModifiedBy>军</cp:lastModifiedBy>
  <cp:revision>851</cp:revision>
  <dcterms:created xsi:type="dcterms:W3CDTF">2015-04-24T01:01:00Z</dcterms:created>
  <dcterms:modified xsi:type="dcterms:W3CDTF">2021-08-06T02:15:05Z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2052-11.1.0.10667</vt:lpwstr>
  </property>
  <property fmtid="{D5CDD505-2E9C-101B-9397-08002B2CF9AE}" pid="3" name="ICV">
    <vt:lpwstr>12F79207344B46A0AD23C703B5F39286</vt:lpwstr>
  </property>
</Properties>
</file>