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12192000" cy="685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4" userDrawn="1">
          <p15:clr>
            <a:srgbClr val="A4A3A4"/>
          </p15:clr>
        </p15:guide>
        <p15:guide id="2" pos="215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536" y="-84"/>
      </p:cViewPr>
      <p:guideLst>
        <p:guide orient="horz" pos="2904"/>
        <p:guide pos="2157"/>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handoutMaster" Target="handoutMasters/handoutMaster1.xml"/><Relationship Id="rId22" Type="http://schemas.openxmlformats.org/officeDocument/2006/relationships/notesMaster" Target="notesMasters/notesMaster1.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5283200" cy="344091"/>
          </a:xfrm>
          <a:prstGeom prst="rect">
            <a:avLst/>
          </a:prstGeom>
        </p:spPr>
        <p:txBody>
          <a:bodyPr vert="horz" lIns="91440" tIns="45720" rIns="91440" bIns="45720" rtlCol="0"/>
          <a:lstStyle>
            <a:lvl1pPr algn="l">
              <a:defRPr sz="900"/>
            </a:lvl1pPr>
          </a:lstStyle>
          <a:p>
            <a:endParaRPr lang="zh-CN" altLang="en-US"/>
          </a:p>
        </p:txBody>
      </p:sp>
      <p:sp>
        <p:nvSpPr>
          <p:cNvPr id="3" name="日期占位符 2"/>
          <p:cNvSpPr>
            <a:spLocks noGrp="1"/>
          </p:cNvSpPr>
          <p:nvPr>
            <p:ph type="dt" sz="quarter" idx="1"/>
          </p:nvPr>
        </p:nvSpPr>
        <p:spPr>
          <a:xfrm>
            <a:off x="6905979" y="0"/>
            <a:ext cx="5283200" cy="344091"/>
          </a:xfrm>
          <a:prstGeom prst="rect">
            <a:avLst/>
          </a:prstGeom>
        </p:spPr>
        <p:txBody>
          <a:bodyPr vert="horz" lIns="91440" tIns="45720" rIns="91440" bIns="45720" rtlCol="0"/>
          <a:lstStyle>
            <a:lvl1pPr algn="r">
              <a:defRPr sz="9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6513910"/>
            <a:ext cx="5283200" cy="344090"/>
          </a:xfrm>
          <a:prstGeom prst="rect">
            <a:avLst/>
          </a:prstGeom>
        </p:spPr>
        <p:txBody>
          <a:bodyPr vert="horz" lIns="91440" tIns="45720" rIns="91440" bIns="45720" rtlCol="0" anchor="b"/>
          <a:lstStyle>
            <a:lvl1pPr algn="l">
              <a:defRPr sz="900"/>
            </a:lvl1pPr>
          </a:lstStyle>
          <a:p>
            <a:endParaRPr lang="zh-CN" altLang="en-US"/>
          </a:p>
        </p:txBody>
      </p:sp>
      <p:sp>
        <p:nvSpPr>
          <p:cNvPr id="5" name="灯片编号占位符 4"/>
          <p:cNvSpPr>
            <a:spLocks noGrp="1"/>
          </p:cNvSpPr>
          <p:nvPr>
            <p:ph type="sldNum" sz="quarter" idx="3"/>
          </p:nvPr>
        </p:nvSpPr>
        <p:spPr>
          <a:xfrm>
            <a:off x="6905979" y="6513910"/>
            <a:ext cx="5283200" cy="344090"/>
          </a:xfrm>
          <a:prstGeom prst="rect">
            <a:avLst/>
          </a:prstGeom>
        </p:spPr>
        <p:txBody>
          <a:bodyPr vert="horz" lIns="91440" tIns="45720" rIns="91440" bIns="45720" rtlCol="0" anchor="b"/>
          <a:lstStyle>
            <a:lvl1pPr algn="r">
              <a:defRPr sz="9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52832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6905979" y="0"/>
            <a:ext cx="52832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1219200" y="3300413"/>
            <a:ext cx="9753600" cy="2700338"/>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6513910"/>
            <a:ext cx="52832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6905979" y="6513910"/>
            <a:ext cx="52832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600" b="0" i="0">
                <a:solidFill>
                  <a:srgbClr val="45B4EE"/>
                </a:solidFill>
                <a:latin typeface="黑体" panose="02010609060101010101" charset="-122"/>
                <a:cs typeface="黑体" panose="02010609060101010101" charset="-122"/>
              </a:defRPr>
            </a:lvl1pPr>
          </a:lstStyle>
          <a:p/>
        </p:txBody>
      </p:sp>
      <p:sp>
        <p:nvSpPr>
          <p:cNvPr id="3" name="Holder 3"/>
          <p:cNvSpPr>
            <a:spLocks noGrp="1"/>
          </p:cNvSpPr>
          <p:nvPr>
            <p:ph type="body" idx="1"/>
          </p:nvPr>
        </p:nvSpPr>
        <p:spPr/>
        <p:txBody>
          <a:bodyPr lIns="0" tIns="0" rIns="0" bIns="0"/>
          <a:lstStyle>
            <a:lvl1pPr>
              <a:defRPr sz="1600" b="0" i="0">
                <a:solidFill>
                  <a:srgbClr val="404040"/>
                </a:solidFill>
                <a:latin typeface="华文中宋" panose="02010600040101010101" charset="-122"/>
                <a:cs typeface="华文中宋" panose="02010600040101010101" charset="-122"/>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600" b="0" i="0">
                <a:solidFill>
                  <a:srgbClr val="45B4EE"/>
                </a:solidFill>
                <a:latin typeface="黑体" panose="02010609060101010101" charset="-122"/>
                <a:cs typeface="黑体" panose="02010609060101010101" charset="-122"/>
              </a:defRPr>
            </a:lvl1pPr>
          </a:lstStyle>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600" b="0" i="0">
                <a:solidFill>
                  <a:srgbClr val="45B4EE"/>
                </a:solidFill>
                <a:latin typeface="黑体" panose="02010609060101010101" charset="-122"/>
                <a:cs typeface="黑体" panose="02010609060101010101" charset="-122"/>
              </a:defRPr>
            </a:lvl1pPr>
          </a:lstStyle>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showMasterSp="0">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863"/>
            <a:ext cx="3450590" cy="5600700"/>
          </a:xfrm>
          <a:custGeom>
            <a:avLst/>
            <a:gdLst/>
            <a:ahLst/>
            <a:cxnLst/>
            <a:rect l="l" t="t" r="r" b="b"/>
            <a:pathLst>
              <a:path w="3450590" h="5600700">
                <a:moveTo>
                  <a:pt x="2518524" y="5600661"/>
                </a:moveTo>
                <a:lnTo>
                  <a:pt x="0" y="3082137"/>
                </a:lnTo>
                <a:lnTo>
                  <a:pt x="0" y="0"/>
                </a:lnTo>
                <a:lnTo>
                  <a:pt x="1368297" y="0"/>
                </a:lnTo>
                <a:lnTo>
                  <a:pt x="3450513" y="2087562"/>
                </a:lnTo>
                <a:lnTo>
                  <a:pt x="3450513" y="4668672"/>
                </a:lnTo>
                <a:lnTo>
                  <a:pt x="2518524" y="5600661"/>
                </a:lnTo>
                <a:close/>
              </a:path>
            </a:pathLst>
          </a:custGeom>
          <a:solidFill>
            <a:srgbClr val="1E7ECA"/>
          </a:solidFill>
        </p:spPr>
        <p:txBody>
          <a:bodyPr wrap="square" lIns="0" tIns="0" rIns="0" bIns="0" rtlCol="0"/>
          <a:lstStyle/>
          <a:p/>
        </p:txBody>
      </p:sp>
      <p:sp>
        <p:nvSpPr>
          <p:cNvPr id="17" name="bk object 17"/>
          <p:cNvSpPr/>
          <p:nvPr/>
        </p:nvSpPr>
        <p:spPr>
          <a:xfrm>
            <a:off x="0" y="2206091"/>
            <a:ext cx="3450590" cy="4652010"/>
          </a:xfrm>
          <a:custGeom>
            <a:avLst/>
            <a:gdLst/>
            <a:ahLst/>
            <a:cxnLst/>
            <a:rect l="l" t="t" r="r" b="b"/>
            <a:pathLst>
              <a:path w="3450590" h="4652009">
                <a:moveTo>
                  <a:pt x="1324609" y="4651908"/>
                </a:moveTo>
                <a:lnTo>
                  <a:pt x="0" y="4651908"/>
                </a:lnTo>
                <a:lnTo>
                  <a:pt x="0" y="3450523"/>
                </a:lnTo>
                <a:lnTo>
                  <a:pt x="3450513" y="0"/>
                </a:lnTo>
                <a:lnTo>
                  <a:pt x="3450513" y="2525991"/>
                </a:lnTo>
                <a:lnTo>
                  <a:pt x="1324609" y="4651908"/>
                </a:lnTo>
                <a:close/>
              </a:path>
            </a:pathLst>
          </a:custGeom>
          <a:solidFill>
            <a:srgbClr val="45B4EE"/>
          </a:solidFill>
        </p:spPr>
        <p:txBody>
          <a:bodyPr wrap="square" lIns="0" tIns="0" rIns="0" bIns="0" rtlCol="0"/>
          <a:lstStyle/>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281514" y="2106602"/>
            <a:ext cx="5628970" cy="2242820"/>
          </a:xfrm>
          <a:prstGeom prst="rect">
            <a:avLst/>
          </a:prstGeom>
        </p:spPr>
        <p:txBody>
          <a:bodyPr wrap="square" lIns="0" tIns="0" rIns="0" bIns="0">
            <a:spAutoFit/>
          </a:bodyPr>
          <a:lstStyle>
            <a:lvl1pPr>
              <a:defRPr sz="6600" b="0" i="0">
                <a:solidFill>
                  <a:srgbClr val="45B4EE"/>
                </a:solidFill>
                <a:latin typeface="黑体" panose="02010609060101010101" charset="-122"/>
                <a:cs typeface="黑体" panose="02010609060101010101" charset="-122"/>
              </a:defRPr>
            </a:lvl1pPr>
          </a:lstStyle>
          <a:p/>
        </p:txBody>
      </p:sp>
      <p:sp>
        <p:nvSpPr>
          <p:cNvPr id="3" name="Holder 3"/>
          <p:cNvSpPr>
            <a:spLocks noGrp="1"/>
          </p:cNvSpPr>
          <p:nvPr>
            <p:ph type="body" idx="1"/>
          </p:nvPr>
        </p:nvSpPr>
        <p:spPr>
          <a:xfrm>
            <a:off x="647699" y="2052319"/>
            <a:ext cx="10896600" cy="4020185"/>
          </a:xfrm>
          <a:prstGeom prst="rect">
            <a:avLst/>
          </a:prstGeom>
        </p:spPr>
        <p:txBody>
          <a:bodyPr wrap="square" lIns="0" tIns="0" rIns="0" bIns="0">
            <a:spAutoFit/>
          </a:bodyPr>
          <a:lstStyle>
            <a:lvl1pPr>
              <a:defRPr sz="1600" b="0" i="0">
                <a:solidFill>
                  <a:srgbClr val="404040"/>
                </a:solidFill>
                <a:latin typeface="华文中宋" panose="02010600040101010101" charset="-122"/>
                <a:cs typeface="华文中宋" panose="02010600040101010101" charset="-122"/>
              </a:defRPr>
            </a:lvl1pPr>
          </a:lstStyle>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4.png"/><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1.png"/></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image" Target="../media/image15.png"/></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21.png"/><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image" Target="../media/image1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620016" y="4403788"/>
            <a:ext cx="2454275" cy="2454275"/>
          </a:xfrm>
          <a:custGeom>
            <a:avLst/>
            <a:gdLst/>
            <a:ahLst/>
            <a:cxnLst/>
            <a:rect l="l" t="t" r="r" b="b"/>
            <a:pathLst>
              <a:path w="2454275" h="2454275">
                <a:moveTo>
                  <a:pt x="1328800" y="2454211"/>
                </a:moveTo>
                <a:lnTo>
                  <a:pt x="0" y="2454211"/>
                </a:lnTo>
                <a:lnTo>
                  <a:pt x="2454211" y="0"/>
                </a:lnTo>
                <a:lnTo>
                  <a:pt x="2454211" y="1328801"/>
                </a:lnTo>
                <a:lnTo>
                  <a:pt x="1328800" y="2454211"/>
                </a:lnTo>
                <a:close/>
              </a:path>
            </a:pathLst>
          </a:custGeom>
          <a:solidFill>
            <a:srgbClr val="1E7ECA"/>
          </a:solidFill>
        </p:spPr>
        <p:txBody>
          <a:bodyPr wrap="square" lIns="0" tIns="0" rIns="0" bIns="0" rtlCol="0"/>
          <a:lstStyle/>
          <a:p/>
        </p:txBody>
      </p:sp>
      <p:sp>
        <p:nvSpPr>
          <p:cNvPr id="3" name="object 3"/>
          <p:cNvSpPr/>
          <p:nvPr/>
        </p:nvSpPr>
        <p:spPr>
          <a:xfrm>
            <a:off x="6680454" y="2590"/>
            <a:ext cx="5511800" cy="4591685"/>
          </a:xfrm>
          <a:custGeom>
            <a:avLst/>
            <a:gdLst/>
            <a:ahLst/>
            <a:cxnLst/>
            <a:rect l="l" t="t" r="r" b="b"/>
            <a:pathLst>
              <a:path w="5511800" h="4591685">
                <a:moveTo>
                  <a:pt x="4579556" y="4591291"/>
                </a:moveTo>
                <a:lnTo>
                  <a:pt x="0" y="11747"/>
                </a:lnTo>
                <a:lnTo>
                  <a:pt x="11747" y="0"/>
                </a:lnTo>
                <a:lnTo>
                  <a:pt x="4465485" y="0"/>
                </a:lnTo>
                <a:lnTo>
                  <a:pt x="4457192" y="8293"/>
                </a:lnTo>
                <a:lnTo>
                  <a:pt x="5511546" y="1062647"/>
                </a:lnTo>
                <a:lnTo>
                  <a:pt x="5511546" y="3659301"/>
                </a:lnTo>
                <a:lnTo>
                  <a:pt x="4579556" y="4591291"/>
                </a:lnTo>
                <a:close/>
              </a:path>
            </a:pathLst>
          </a:custGeom>
          <a:solidFill>
            <a:srgbClr val="1E7ECA"/>
          </a:solidFill>
        </p:spPr>
        <p:txBody>
          <a:bodyPr wrap="square" lIns="0" tIns="0" rIns="0" bIns="0" rtlCol="0"/>
          <a:lstStyle/>
          <a:p/>
        </p:txBody>
      </p:sp>
      <p:sp>
        <p:nvSpPr>
          <p:cNvPr id="4" name="object 4"/>
          <p:cNvSpPr/>
          <p:nvPr/>
        </p:nvSpPr>
        <p:spPr>
          <a:xfrm>
            <a:off x="7593825" y="2259825"/>
            <a:ext cx="4598670" cy="4598670"/>
          </a:xfrm>
          <a:custGeom>
            <a:avLst/>
            <a:gdLst/>
            <a:ahLst/>
            <a:cxnLst/>
            <a:rect l="l" t="t" r="r" b="b"/>
            <a:pathLst>
              <a:path w="4598670" h="4598670">
                <a:moveTo>
                  <a:pt x="2486253" y="4598174"/>
                </a:moveTo>
                <a:lnTo>
                  <a:pt x="0" y="4598174"/>
                </a:lnTo>
                <a:lnTo>
                  <a:pt x="4598174" y="0"/>
                </a:lnTo>
                <a:lnTo>
                  <a:pt x="4598174" y="2486240"/>
                </a:lnTo>
                <a:lnTo>
                  <a:pt x="2486253" y="4598174"/>
                </a:lnTo>
                <a:close/>
              </a:path>
            </a:pathLst>
          </a:custGeom>
          <a:solidFill>
            <a:srgbClr val="45B4EE"/>
          </a:solidFill>
        </p:spPr>
        <p:txBody>
          <a:bodyPr wrap="square" lIns="0" tIns="0" rIns="0" bIns="0" rtlCol="0"/>
          <a:lstStyle/>
          <a:p/>
        </p:txBody>
      </p:sp>
      <p:sp>
        <p:nvSpPr>
          <p:cNvPr id="5" name="object 5"/>
          <p:cNvSpPr/>
          <p:nvPr/>
        </p:nvSpPr>
        <p:spPr>
          <a:xfrm>
            <a:off x="7269150" y="4396016"/>
            <a:ext cx="2264410" cy="2317750"/>
          </a:xfrm>
          <a:custGeom>
            <a:avLst/>
            <a:gdLst/>
            <a:ahLst/>
            <a:cxnLst/>
            <a:rect l="l" t="t" r="r" b="b"/>
            <a:pathLst>
              <a:path w="2264409" h="2317750">
                <a:moveTo>
                  <a:pt x="15900" y="2317343"/>
                </a:moveTo>
                <a:lnTo>
                  <a:pt x="0" y="2301824"/>
                </a:lnTo>
                <a:lnTo>
                  <a:pt x="2247900" y="0"/>
                </a:lnTo>
                <a:lnTo>
                  <a:pt x="2263800" y="15532"/>
                </a:lnTo>
                <a:lnTo>
                  <a:pt x="15900" y="2317343"/>
                </a:lnTo>
                <a:close/>
              </a:path>
            </a:pathLst>
          </a:custGeom>
          <a:solidFill>
            <a:srgbClr val="45B4EE"/>
          </a:solidFill>
        </p:spPr>
        <p:txBody>
          <a:bodyPr wrap="square" lIns="0" tIns="0" rIns="0" bIns="0" rtlCol="0"/>
          <a:lstStyle/>
          <a:p/>
        </p:txBody>
      </p:sp>
      <p:sp>
        <p:nvSpPr>
          <p:cNvPr id="6" name="object 6"/>
          <p:cNvSpPr/>
          <p:nvPr/>
        </p:nvSpPr>
        <p:spPr>
          <a:xfrm>
            <a:off x="-1130" y="0"/>
            <a:ext cx="2019300" cy="2019935"/>
          </a:xfrm>
          <a:custGeom>
            <a:avLst/>
            <a:gdLst/>
            <a:ahLst/>
            <a:cxnLst/>
            <a:rect l="l" t="t" r="r" b="b"/>
            <a:pathLst>
              <a:path w="2019300" h="2019935">
                <a:moveTo>
                  <a:pt x="0" y="2019312"/>
                </a:moveTo>
                <a:lnTo>
                  <a:pt x="0" y="930351"/>
                </a:lnTo>
                <a:lnTo>
                  <a:pt x="930338" y="12"/>
                </a:lnTo>
                <a:lnTo>
                  <a:pt x="2019300" y="0"/>
                </a:lnTo>
                <a:lnTo>
                  <a:pt x="0" y="2019312"/>
                </a:lnTo>
                <a:close/>
              </a:path>
            </a:pathLst>
          </a:custGeom>
          <a:solidFill>
            <a:srgbClr val="1E7ECA"/>
          </a:solidFill>
        </p:spPr>
        <p:txBody>
          <a:bodyPr wrap="square" lIns="0" tIns="0" rIns="0" bIns="0" rtlCol="0"/>
          <a:lstStyle/>
          <a:p/>
        </p:txBody>
      </p:sp>
      <p:sp>
        <p:nvSpPr>
          <p:cNvPr id="7" name="object 7"/>
          <p:cNvSpPr txBox="1"/>
          <p:nvPr/>
        </p:nvSpPr>
        <p:spPr>
          <a:xfrm>
            <a:off x="808990" y="2070734"/>
            <a:ext cx="7372984" cy="1674495"/>
          </a:xfrm>
          <a:prstGeom prst="rect">
            <a:avLst/>
          </a:prstGeom>
        </p:spPr>
        <p:txBody>
          <a:bodyPr vert="horz" wrap="square" lIns="0" tIns="12700" rIns="0" bIns="0" rtlCol="0">
            <a:spAutoFit/>
          </a:bodyPr>
          <a:lstStyle/>
          <a:p>
            <a:pPr algn="ctr">
              <a:lnSpc>
                <a:spcPct val="100000"/>
              </a:lnSpc>
              <a:spcBef>
                <a:spcPts val="100"/>
              </a:spcBef>
            </a:pPr>
            <a:r>
              <a:rPr sz="3600" b="1" dirty="0">
                <a:solidFill>
                  <a:srgbClr val="45B4EE"/>
                </a:solidFill>
                <a:latin typeface="黑体" panose="02010609060101010101" charset="-122"/>
                <a:cs typeface="黑体" panose="02010609060101010101" charset="-122"/>
              </a:rPr>
              <a:t>郑村镇人民政</a:t>
            </a:r>
            <a:r>
              <a:rPr sz="3600" b="1" spc="-15" dirty="0">
                <a:solidFill>
                  <a:srgbClr val="45B4EE"/>
                </a:solidFill>
                <a:latin typeface="黑体" panose="02010609060101010101" charset="-122"/>
                <a:cs typeface="黑体" panose="02010609060101010101" charset="-122"/>
              </a:rPr>
              <a:t>府</a:t>
            </a:r>
            <a:endParaRPr sz="3600">
              <a:latin typeface="黑体" panose="02010609060101010101" charset="-122"/>
              <a:cs typeface="黑体" panose="02010609060101010101" charset="-122"/>
            </a:endParaRPr>
          </a:p>
          <a:p>
            <a:pPr marL="12700" marR="5080" algn="ctr">
              <a:lnSpc>
                <a:spcPct val="100000"/>
              </a:lnSpc>
            </a:pPr>
            <a:r>
              <a:rPr sz="3600" b="1" dirty="0">
                <a:solidFill>
                  <a:srgbClr val="45B4EE"/>
                </a:solidFill>
                <a:latin typeface="黑体" panose="02010609060101010101" charset="-122"/>
                <a:cs typeface="黑体" panose="02010609060101010101" charset="-122"/>
              </a:rPr>
              <a:t>关于开展202</a:t>
            </a:r>
            <a:r>
              <a:rPr lang="en-US" sz="3600" b="1" dirty="0">
                <a:solidFill>
                  <a:srgbClr val="45B4EE"/>
                </a:solidFill>
                <a:latin typeface="黑体" panose="02010609060101010101" charset="-122"/>
                <a:cs typeface="黑体" panose="02010609060101010101" charset="-122"/>
              </a:rPr>
              <a:t>4</a:t>
            </a:r>
            <a:r>
              <a:rPr sz="3600" b="1" dirty="0">
                <a:solidFill>
                  <a:srgbClr val="45B4EE"/>
                </a:solidFill>
                <a:latin typeface="黑体" panose="02010609060101010101" charset="-122"/>
                <a:cs typeface="黑体" panose="02010609060101010101" charset="-122"/>
              </a:rPr>
              <a:t>年全镇“安全生产月</a:t>
            </a:r>
            <a:r>
              <a:rPr sz="3600" b="1" spc="-15" dirty="0">
                <a:solidFill>
                  <a:srgbClr val="45B4EE"/>
                </a:solidFill>
                <a:latin typeface="黑体" panose="02010609060101010101" charset="-122"/>
                <a:cs typeface="黑体" panose="02010609060101010101" charset="-122"/>
              </a:rPr>
              <a:t>” </a:t>
            </a:r>
            <a:r>
              <a:rPr sz="3600" b="1" dirty="0">
                <a:solidFill>
                  <a:srgbClr val="45B4EE"/>
                </a:solidFill>
                <a:latin typeface="黑体" panose="02010609060101010101" charset="-122"/>
                <a:cs typeface="黑体" panose="02010609060101010101" charset="-122"/>
              </a:rPr>
              <a:t>活动的通</a:t>
            </a:r>
            <a:r>
              <a:rPr sz="3600" b="1" spc="-15" dirty="0">
                <a:solidFill>
                  <a:srgbClr val="45B4EE"/>
                </a:solidFill>
                <a:latin typeface="黑体" panose="02010609060101010101" charset="-122"/>
                <a:cs typeface="黑体" panose="02010609060101010101" charset="-122"/>
              </a:rPr>
              <a:t>知</a:t>
            </a:r>
            <a:endParaRPr sz="3600">
              <a:latin typeface="黑体" panose="02010609060101010101" charset="-122"/>
              <a:cs typeface="黑体" panose="02010609060101010101"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4240695" y="2106416"/>
            <a:ext cx="6455410" cy="2672715"/>
          </a:xfrm>
          <a:prstGeom prst="rect">
            <a:avLst/>
          </a:prstGeom>
        </p:spPr>
        <p:txBody>
          <a:bodyPr vert="horz" wrap="square" lIns="0" tIns="67310" rIns="0" bIns="0" rtlCol="0">
            <a:spAutoFit/>
          </a:bodyPr>
          <a:lstStyle/>
          <a:p>
            <a:pPr marL="12700">
              <a:lnSpc>
                <a:spcPct val="100000"/>
              </a:lnSpc>
              <a:spcBef>
                <a:spcPts val="530"/>
              </a:spcBef>
              <a:tabLst>
                <a:tab pos="2107565" algn="l"/>
              </a:tabLst>
            </a:pPr>
            <a:r>
              <a:rPr sz="6600" dirty="0">
                <a:solidFill>
                  <a:srgbClr val="45B4EE"/>
                </a:solidFill>
                <a:latin typeface="黑体" panose="02010609060101010101" charset="-122"/>
                <a:cs typeface="黑体" panose="02010609060101010101" charset="-122"/>
              </a:rPr>
              <a:t>PART	04</a:t>
            </a:r>
            <a:endParaRPr sz="6600">
              <a:latin typeface="黑体" panose="02010609060101010101" charset="-122"/>
              <a:cs typeface="黑体" panose="02010609060101010101" charset="-122"/>
            </a:endParaRPr>
          </a:p>
          <a:p>
            <a:pPr marR="32385" algn="ctr">
              <a:lnSpc>
                <a:spcPct val="100000"/>
              </a:lnSpc>
              <a:spcBef>
                <a:spcPts val="470"/>
              </a:spcBef>
              <a:tabLst>
                <a:tab pos="1370965" algn="l"/>
                <a:tab pos="2742565" algn="l"/>
                <a:tab pos="4114165" algn="l"/>
              </a:tabLst>
            </a:pPr>
            <a:r>
              <a:rPr sz="7200" dirty="0">
                <a:solidFill>
                  <a:srgbClr val="1E7ECA"/>
                </a:solidFill>
                <a:latin typeface="黑体" panose="02010609060101010101" charset="-122"/>
                <a:cs typeface="黑体" panose="02010609060101010101" charset="-122"/>
              </a:rPr>
              <a:t>主	要	活	动</a:t>
            </a:r>
            <a:endParaRPr sz="7200">
              <a:latin typeface="黑体" panose="02010609060101010101" charset="-122"/>
              <a:cs typeface="黑体" panose="02010609060101010101" charset="-122"/>
            </a:endParaRPr>
          </a:p>
          <a:p>
            <a:pPr marL="19685" algn="ctr">
              <a:lnSpc>
                <a:spcPct val="100000"/>
              </a:lnSpc>
              <a:spcBef>
                <a:spcPts val="1130"/>
              </a:spcBef>
              <a:tabLst>
                <a:tab pos="368935" algn="l"/>
                <a:tab pos="718185" algn="l"/>
                <a:tab pos="1067435" algn="l"/>
                <a:tab pos="1416685" algn="l"/>
                <a:tab pos="1766570" algn="l"/>
                <a:tab pos="2466340" algn="l"/>
                <a:tab pos="2816225" algn="l"/>
                <a:tab pos="3166110" algn="l"/>
                <a:tab pos="3515995" algn="l"/>
                <a:tab pos="4215765" algn="l"/>
                <a:tab pos="4565650" algn="l"/>
                <a:tab pos="4915535" algn="l"/>
                <a:tab pos="5265420" algn="l"/>
                <a:tab pos="5615305" algn="l"/>
                <a:tab pos="5965190" algn="l"/>
                <a:tab pos="6315075" algn="l"/>
              </a:tabLst>
            </a:pPr>
            <a:endParaRPr sz="1800">
              <a:latin typeface="黑体" panose="02010609060101010101" charset="-122"/>
              <a:cs typeface="黑体" panose="02010609060101010101" charset="-122"/>
            </a:endParaRPr>
          </a:p>
        </p:txBody>
      </p:sp>
      <p:sp>
        <p:nvSpPr>
          <p:cNvPr id="6" name="object 6"/>
          <p:cNvSpPr/>
          <p:nvPr/>
        </p:nvSpPr>
        <p:spPr>
          <a:xfrm>
            <a:off x="9843642" y="4509630"/>
            <a:ext cx="2348865" cy="2348865"/>
          </a:xfrm>
          <a:custGeom>
            <a:avLst/>
            <a:gdLst/>
            <a:ahLst/>
            <a:cxnLst/>
            <a:rect l="l" t="t" r="r" b="b"/>
            <a:pathLst>
              <a:path w="2348865" h="2348865">
                <a:moveTo>
                  <a:pt x="1328800" y="2348369"/>
                </a:moveTo>
                <a:lnTo>
                  <a:pt x="0" y="2348369"/>
                </a:lnTo>
                <a:lnTo>
                  <a:pt x="2348357" y="0"/>
                </a:lnTo>
                <a:lnTo>
                  <a:pt x="2348357" y="1328801"/>
                </a:lnTo>
                <a:lnTo>
                  <a:pt x="1328800" y="2348369"/>
                </a:lnTo>
                <a:close/>
              </a:path>
            </a:pathLst>
          </a:custGeom>
          <a:solidFill>
            <a:srgbClr val="1E7ECA"/>
          </a:solidFill>
        </p:spPr>
        <p:txBody>
          <a:bodyPr wrap="square" lIns="0" tIns="0" rIns="0" bIns="0" rtlCol="0"/>
          <a:lstStyl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6716" y="277698"/>
            <a:ext cx="1447165" cy="451484"/>
          </a:xfrm>
          <a:prstGeom prst="rect">
            <a:avLst/>
          </a:prstGeom>
        </p:spPr>
        <p:txBody>
          <a:bodyPr vert="horz" wrap="square" lIns="0" tIns="12065" rIns="0" bIns="0" rtlCol="0">
            <a:spAutoFit/>
          </a:bodyPr>
          <a:lstStyle/>
          <a:p>
            <a:pPr marL="12700">
              <a:lnSpc>
                <a:spcPct val="100000"/>
              </a:lnSpc>
              <a:spcBef>
                <a:spcPts val="95"/>
              </a:spcBef>
            </a:pPr>
            <a:r>
              <a:rPr sz="2800" dirty="0">
                <a:solidFill>
                  <a:srgbClr val="1E7ECA"/>
                </a:solidFill>
              </a:rPr>
              <a:t>主要内</a:t>
            </a:r>
            <a:r>
              <a:rPr sz="2800" spc="-5" dirty="0">
                <a:solidFill>
                  <a:srgbClr val="1E7ECA"/>
                </a:solidFill>
              </a:rPr>
              <a:t>容</a:t>
            </a:r>
            <a:endParaRPr sz="2800"/>
          </a:p>
        </p:txBody>
      </p:sp>
      <p:sp>
        <p:nvSpPr>
          <p:cNvPr id="3" name="object 3"/>
          <p:cNvSpPr/>
          <p:nvPr/>
        </p:nvSpPr>
        <p:spPr>
          <a:xfrm>
            <a:off x="0" y="6467855"/>
            <a:ext cx="12192000" cy="390525"/>
          </a:xfrm>
          <a:custGeom>
            <a:avLst/>
            <a:gdLst/>
            <a:ahLst/>
            <a:cxnLst/>
            <a:rect l="l" t="t" r="r" b="b"/>
            <a:pathLst>
              <a:path w="12192000" h="390525">
                <a:moveTo>
                  <a:pt x="0" y="0"/>
                </a:moveTo>
                <a:lnTo>
                  <a:pt x="12192000" y="0"/>
                </a:lnTo>
                <a:lnTo>
                  <a:pt x="12192000" y="390144"/>
                </a:lnTo>
                <a:lnTo>
                  <a:pt x="0" y="390144"/>
                </a:lnTo>
                <a:lnTo>
                  <a:pt x="0" y="0"/>
                </a:lnTo>
                <a:close/>
              </a:path>
            </a:pathLst>
          </a:custGeom>
          <a:solidFill>
            <a:srgbClr val="45B4EE"/>
          </a:solidFill>
        </p:spPr>
        <p:txBody>
          <a:bodyPr wrap="square" lIns="0" tIns="0" rIns="0" bIns="0" rtlCol="0"/>
          <a:lstStyle/>
          <a:p/>
        </p:txBody>
      </p:sp>
      <p:sp>
        <p:nvSpPr>
          <p:cNvPr id="4" name="object 4"/>
          <p:cNvSpPr/>
          <p:nvPr/>
        </p:nvSpPr>
        <p:spPr>
          <a:xfrm>
            <a:off x="435863" y="326136"/>
            <a:ext cx="405765" cy="399415"/>
          </a:xfrm>
          <a:custGeom>
            <a:avLst/>
            <a:gdLst/>
            <a:ahLst/>
            <a:cxnLst/>
            <a:rect l="l" t="t" r="r" b="b"/>
            <a:pathLst>
              <a:path w="405765" h="399415">
                <a:moveTo>
                  <a:pt x="202692" y="399288"/>
                </a:moveTo>
                <a:lnTo>
                  <a:pt x="0" y="199644"/>
                </a:lnTo>
                <a:lnTo>
                  <a:pt x="202692" y="0"/>
                </a:lnTo>
                <a:lnTo>
                  <a:pt x="405383" y="199644"/>
                </a:lnTo>
                <a:lnTo>
                  <a:pt x="202692" y="399288"/>
                </a:lnTo>
                <a:close/>
              </a:path>
            </a:pathLst>
          </a:custGeom>
          <a:solidFill>
            <a:srgbClr val="1E7ECA"/>
          </a:solidFill>
        </p:spPr>
        <p:txBody>
          <a:bodyPr wrap="square" lIns="0" tIns="0" rIns="0" bIns="0" rtlCol="0"/>
          <a:lstStyle/>
          <a:p/>
        </p:txBody>
      </p:sp>
      <p:sp>
        <p:nvSpPr>
          <p:cNvPr id="5" name="object 5"/>
          <p:cNvSpPr txBox="1"/>
          <p:nvPr/>
        </p:nvSpPr>
        <p:spPr>
          <a:xfrm>
            <a:off x="1106805" y="2667000"/>
            <a:ext cx="9956165" cy="2321560"/>
          </a:xfrm>
          <a:prstGeom prst="rect">
            <a:avLst/>
          </a:prstGeom>
        </p:spPr>
        <p:txBody>
          <a:bodyPr vert="horz" wrap="square" lIns="0" tIns="13335" rIns="0" bIns="0" rtlCol="0">
            <a:spAutoFit/>
          </a:bodyPr>
          <a:lstStyle/>
          <a:p>
            <a:pPr marL="754380">
              <a:lnSpc>
                <a:spcPct val="150000"/>
              </a:lnSpc>
              <a:spcBef>
                <a:spcPts val="105"/>
              </a:spcBef>
              <a:spcAft>
                <a:spcPts val="0"/>
              </a:spcAft>
            </a:pPr>
            <a:r>
              <a:rPr lang="en-US" altLang="zh-CN" sz="2000">
                <a:latin typeface="宋体" panose="02010600030101010101" pitchFamily="2" charset="-122"/>
                <a:cs typeface="宋体" panose="02010600030101010101" pitchFamily="2" charset="-122"/>
              </a:rPr>
              <a:t>    </a:t>
            </a:r>
            <a:r>
              <a:rPr lang="zh-CN" altLang="en-US" sz="2000">
                <a:latin typeface="宋体" panose="02010600030101010101" pitchFamily="2" charset="-122"/>
                <a:cs typeface="宋体" panose="02010600030101010101" pitchFamily="2" charset="-122"/>
              </a:rPr>
              <a:t>本次</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安全生产月</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活动将围绕宣传贯彻习近平总书记关于安全生产重要论述这一主线，聚焦</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人人讲安全、个个会应急一一畅通生命通道</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活动主题，突出畅通生命通道、电动自行车、餐饮燃气、有限空间作业</a:t>
            </a:r>
            <a:r>
              <a:rPr lang="en-US" altLang="zh-CN" sz="2000">
                <a:latin typeface="宋体" panose="02010600030101010101" pitchFamily="2" charset="-122"/>
                <a:cs typeface="宋体" panose="02010600030101010101" pitchFamily="2" charset="-122"/>
              </a:rPr>
              <a:t>4</a:t>
            </a:r>
            <a:r>
              <a:rPr lang="zh-CN" altLang="en-US" sz="2000">
                <a:latin typeface="宋体" panose="02010600030101010101" pitchFamily="2" charset="-122"/>
                <a:cs typeface="宋体" panose="02010600030101010101" pitchFamily="2" charset="-122"/>
              </a:rPr>
              <a:t>个重点领域专项整治，以持续深化安全生产警示教育月活动为抓手，按照企业、站所、社会公众</a:t>
            </a:r>
            <a:r>
              <a:rPr lang="en-US" altLang="zh-CN" sz="2000">
                <a:latin typeface="宋体" panose="02010600030101010101" pitchFamily="2" charset="-122"/>
                <a:cs typeface="宋体" panose="02010600030101010101" pitchFamily="2" charset="-122"/>
              </a:rPr>
              <a:t>3</a:t>
            </a:r>
            <a:r>
              <a:rPr lang="zh-CN" altLang="en-US" sz="2000">
                <a:latin typeface="宋体" panose="02010600030101010101" pitchFamily="2" charset="-122"/>
                <a:cs typeface="宋体" panose="02010600030101010101" pitchFamily="2" charset="-122"/>
              </a:rPr>
              <a:t>个层级，线上线下同步开展的方式，全方位开展全镇</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安全生产月</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五大活动。</a:t>
            </a:r>
            <a:endParaRPr lang="zh-CN" altLang="en-US" sz="2000">
              <a:latin typeface="宋体" panose="02010600030101010101" pitchFamily="2" charset="-122"/>
              <a:cs typeface="宋体" panose="02010600030101010101" pitchFamily="2" charset="-122"/>
            </a:endParaRPr>
          </a:p>
        </p:txBody>
      </p:sp>
      <p:sp>
        <p:nvSpPr>
          <p:cNvPr id="6" name="object 6"/>
          <p:cNvSpPr/>
          <p:nvPr/>
        </p:nvSpPr>
        <p:spPr>
          <a:xfrm>
            <a:off x="623316" y="1065275"/>
            <a:ext cx="3827145" cy="698500"/>
          </a:xfrm>
          <a:custGeom>
            <a:avLst/>
            <a:gdLst/>
            <a:ahLst/>
            <a:cxnLst/>
            <a:rect l="l" t="t" r="r" b="b"/>
            <a:pathLst>
              <a:path w="3827145" h="698500">
                <a:moveTo>
                  <a:pt x="3710940" y="697992"/>
                </a:moveTo>
                <a:lnTo>
                  <a:pt x="115824" y="697992"/>
                </a:lnTo>
                <a:lnTo>
                  <a:pt x="70917" y="689090"/>
                </a:lnTo>
                <a:lnTo>
                  <a:pt x="34113" y="664287"/>
                </a:lnTo>
                <a:lnTo>
                  <a:pt x="9208" y="627381"/>
                </a:lnTo>
                <a:lnTo>
                  <a:pt x="0" y="582168"/>
                </a:lnTo>
                <a:lnTo>
                  <a:pt x="0" y="115824"/>
                </a:lnTo>
                <a:lnTo>
                  <a:pt x="9208" y="70887"/>
                </a:lnTo>
                <a:lnTo>
                  <a:pt x="34113" y="34070"/>
                </a:lnTo>
                <a:lnTo>
                  <a:pt x="70917" y="9174"/>
                </a:lnTo>
                <a:lnTo>
                  <a:pt x="115824" y="0"/>
                </a:lnTo>
                <a:lnTo>
                  <a:pt x="3710940" y="0"/>
                </a:lnTo>
                <a:lnTo>
                  <a:pt x="3756040" y="9174"/>
                </a:lnTo>
                <a:lnTo>
                  <a:pt x="3792912" y="34070"/>
                </a:lnTo>
                <a:lnTo>
                  <a:pt x="3817753" y="70887"/>
                </a:lnTo>
                <a:lnTo>
                  <a:pt x="3826764" y="115824"/>
                </a:lnTo>
                <a:lnTo>
                  <a:pt x="3826764" y="582168"/>
                </a:lnTo>
                <a:lnTo>
                  <a:pt x="3817753" y="627381"/>
                </a:lnTo>
                <a:lnTo>
                  <a:pt x="3792912" y="664287"/>
                </a:lnTo>
                <a:lnTo>
                  <a:pt x="3756040" y="689090"/>
                </a:lnTo>
                <a:lnTo>
                  <a:pt x="3710940" y="697992"/>
                </a:lnTo>
                <a:close/>
              </a:path>
            </a:pathLst>
          </a:custGeom>
          <a:solidFill>
            <a:srgbClr val="45B4EE"/>
          </a:solidFill>
        </p:spPr>
        <p:txBody>
          <a:bodyPr wrap="square" lIns="0" tIns="0" rIns="0" bIns="0" rtlCol="0"/>
          <a:lstStyle/>
          <a:p/>
        </p:txBody>
      </p:sp>
      <p:sp>
        <p:nvSpPr>
          <p:cNvPr id="7" name="object 7"/>
          <p:cNvSpPr txBox="1"/>
          <p:nvPr/>
        </p:nvSpPr>
        <p:spPr>
          <a:xfrm>
            <a:off x="1911654" y="1201673"/>
            <a:ext cx="1248410" cy="391160"/>
          </a:xfrm>
          <a:prstGeom prst="rect">
            <a:avLst/>
          </a:prstGeom>
        </p:spPr>
        <p:txBody>
          <a:bodyPr vert="horz" wrap="square" lIns="0" tIns="12700" rIns="0" bIns="0" rtlCol="0">
            <a:spAutoFit/>
          </a:bodyPr>
          <a:lstStyle/>
          <a:p>
            <a:pPr marL="12700">
              <a:lnSpc>
                <a:spcPct val="100000"/>
              </a:lnSpc>
              <a:spcBef>
                <a:spcPts val="100"/>
              </a:spcBef>
            </a:pPr>
            <a:r>
              <a:rPr sz="2400" b="1" dirty="0">
                <a:solidFill>
                  <a:srgbClr val="FFFFFF"/>
                </a:solidFill>
                <a:latin typeface="黑体" panose="02010609060101010101" charset="-122"/>
                <a:cs typeface="黑体" panose="02010609060101010101" charset="-122"/>
              </a:rPr>
              <a:t>主要内</a:t>
            </a:r>
            <a:r>
              <a:rPr sz="2400" b="1" spc="-10" dirty="0">
                <a:solidFill>
                  <a:srgbClr val="FFFFFF"/>
                </a:solidFill>
                <a:latin typeface="黑体" panose="02010609060101010101" charset="-122"/>
                <a:cs typeface="黑体" panose="02010609060101010101" charset="-122"/>
              </a:rPr>
              <a:t>容</a:t>
            </a:r>
            <a:endParaRPr sz="2400">
              <a:latin typeface="黑体" panose="02010609060101010101" charset="-122"/>
              <a:cs typeface="黑体" panose="02010609060101010101" charset="-122"/>
            </a:endParaRPr>
          </a:p>
        </p:txBody>
      </p:sp>
      <p:sp>
        <p:nvSpPr>
          <p:cNvPr id="8" name="object 8"/>
          <p:cNvSpPr/>
          <p:nvPr/>
        </p:nvSpPr>
        <p:spPr>
          <a:xfrm>
            <a:off x="1046949" y="1764029"/>
            <a:ext cx="0" cy="1832610"/>
          </a:xfrm>
          <a:custGeom>
            <a:avLst/>
            <a:gdLst/>
            <a:ahLst/>
            <a:cxnLst/>
            <a:rect l="l" t="t" r="r" b="b"/>
            <a:pathLst>
              <a:path h="1832610">
                <a:moveTo>
                  <a:pt x="0" y="0"/>
                </a:moveTo>
                <a:lnTo>
                  <a:pt x="0" y="1832610"/>
                </a:lnTo>
              </a:path>
            </a:pathLst>
          </a:custGeom>
          <a:ln w="12700">
            <a:solidFill>
              <a:srgbClr val="45B4EE"/>
            </a:solidFill>
          </a:ln>
        </p:spPr>
        <p:txBody>
          <a:bodyPr wrap="square" lIns="0" tIns="0" rIns="0" bIns="0" rtlCol="0"/>
          <a:lstStyle/>
          <a:p/>
        </p:txBody>
      </p:sp>
      <p:sp>
        <p:nvSpPr>
          <p:cNvPr id="9" name="object 9"/>
          <p:cNvSpPr/>
          <p:nvPr/>
        </p:nvSpPr>
        <p:spPr>
          <a:xfrm>
            <a:off x="1040599" y="3596640"/>
            <a:ext cx="10160" cy="6350"/>
          </a:xfrm>
          <a:custGeom>
            <a:avLst/>
            <a:gdLst/>
            <a:ahLst/>
            <a:cxnLst/>
            <a:rect l="l" t="t" r="r" b="b"/>
            <a:pathLst>
              <a:path w="10159" h="6350">
                <a:moveTo>
                  <a:pt x="0" y="0"/>
                </a:moveTo>
                <a:lnTo>
                  <a:pt x="9728" y="0"/>
                </a:lnTo>
                <a:lnTo>
                  <a:pt x="9728" y="6350"/>
                </a:lnTo>
                <a:lnTo>
                  <a:pt x="0" y="6350"/>
                </a:lnTo>
                <a:lnTo>
                  <a:pt x="0" y="0"/>
                </a:lnTo>
                <a:close/>
              </a:path>
            </a:pathLst>
          </a:custGeom>
          <a:solidFill>
            <a:srgbClr val="45B4EE"/>
          </a:solidFill>
        </p:spPr>
        <p:txBody>
          <a:bodyPr wrap="square" lIns="0" tIns="0" rIns="0" bIns="0" rtlCol="0"/>
          <a:lstStyle/>
          <a:p/>
        </p:txBody>
      </p:sp>
      <p:sp>
        <p:nvSpPr>
          <p:cNvPr id="10" name="object 10"/>
          <p:cNvSpPr/>
          <p:nvPr/>
        </p:nvSpPr>
        <p:spPr>
          <a:xfrm>
            <a:off x="1040599" y="3606165"/>
            <a:ext cx="362585" cy="0"/>
          </a:xfrm>
          <a:custGeom>
            <a:avLst/>
            <a:gdLst/>
            <a:ahLst/>
            <a:cxnLst/>
            <a:rect l="l" t="t" r="r" b="b"/>
            <a:pathLst>
              <a:path w="362584">
                <a:moveTo>
                  <a:pt x="0" y="0"/>
                </a:moveTo>
                <a:lnTo>
                  <a:pt x="362470" y="0"/>
                </a:lnTo>
              </a:path>
            </a:pathLst>
          </a:custGeom>
          <a:ln w="6350">
            <a:solidFill>
              <a:srgbClr val="45B4EE"/>
            </a:solidFill>
          </a:ln>
        </p:spPr>
        <p:txBody>
          <a:bodyPr wrap="square" lIns="0" tIns="0" rIns="0" bIns="0" rtlCol="0"/>
          <a:lstStyle/>
          <a:p/>
        </p:txBody>
      </p:sp>
      <p:sp>
        <p:nvSpPr>
          <p:cNvPr id="11" name="object 11"/>
          <p:cNvSpPr/>
          <p:nvPr/>
        </p:nvSpPr>
        <p:spPr>
          <a:xfrm>
            <a:off x="1046949" y="3596436"/>
            <a:ext cx="6350" cy="6350"/>
          </a:xfrm>
          <a:custGeom>
            <a:avLst/>
            <a:gdLst/>
            <a:ahLst/>
            <a:cxnLst/>
            <a:rect l="l" t="t" r="r" b="b"/>
            <a:pathLst>
              <a:path w="6350" h="6350">
                <a:moveTo>
                  <a:pt x="6350" y="6350"/>
                </a:moveTo>
                <a:lnTo>
                  <a:pt x="0" y="0"/>
                </a:lnTo>
                <a:lnTo>
                  <a:pt x="6350" y="0"/>
                </a:lnTo>
                <a:lnTo>
                  <a:pt x="6350" y="6350"/>
                </a:lnTo>
                <a:close/>
              </a:path>
            </a:pathLst>
          </a:custGeom>
          <a:solidFill>
            <a:srgbClr val="45B4EE"/>
          </a:solidFill>
        </p:spPr>
        <p:txBody>
          <a:bodyPr wrap="square" lIns="0" tIns="0" rIns="0" bIns="0" rtlCol="0"/>
          <a:lstStyle/>
          <a:p/>
        </p:txBody>
      </p:sp>
      <p:sp>
        <p:nvSpPr>
          <p:cNvPr id="12" name="object 12"/>
          <p:cNvSpPr/>
          <p:nvPr/>
        </p:nvSpPr>
        <p:spPr>
          <a:xfrm>
            <a:off x="1053299" y="3599611"/>
            <a:ext cx="349885" cy="0"/>
          </a:xfrm>
          <a:custGeom>
            <a:avLst/>
            <a:gdLst/>
            <a:ahLst/>
            <a:cxnLst/>
            <a:rect l="l" t="t" r="r" b="b"/>
            <a:pathLst>
              <a:path w="349884">
                <a:moveTo>
                  <a:pt x="0" y="0"/>
                </a:moveTo>
                <a:lnTo>
                  <a:pt x="349770" y="0"/>
                </a:lnTo>
              </a:path>
            </a:pathLst>
          </a:custGeom>
          <a:ln w="6350">
            <a:solidFill>
              <a:srgbClr val="45B4EE"/>
            </a:solidFill>
          </a:ln>
        </p:spPr>
        <p:txBody>
          <a:bodyPr wrap="square" lIns="0" tIns="0" rIns="0" bIns="0" rtlCol="0"/>
          <a:lstStyl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6805" y="277494"/>
            <a:ext cx="1447165" cy="451484"/>
          </a:xfrm>
          <a:prstGeom prst="rect">
            <a:avLst/>
          </a:prstGeom>
        </p:spPr>
        <p:txBody>
          <a:bodyPr vert="horz" wrap="square" lIns="0" tIns="12065" rIns="0" bIns="0" rtlCol="0">
            <a:spAutoFit/>
          </a:bodyPr>
          <a:lstStyle/>
          <a:p>
            <a:pPr marL="12700">
              <a:lnSpc>
                <a:spcPct val="100000"/>
              </a:lnSpc>
              <a:spcBef>
                <a:spcPts val="95"/>
              </a:spcBef>
            </a:pPr>
            <a:r>
              <a:rPr sz="2800" dirty="0">
                <a:solidFill>
                  <a:srgbClr val="1E7ECA"/>
                </a:solidFill>
              </a:rPr>
              <a:t>主要活</a:t>
            </a:r>
            <a:r>
              <a:rPr sz="2800" spc="-5" dirty="0">
                <a:solidFill>
                  <a:srgbClr val="1E7ECA"/>
                </a:solidFill>
              </a:rPr>
              <a:t>动</a:t>
            </a:r>
            <a:endParaRPr sz="2800"/>
          </a:p>
        </p:txBody>
      </p:sp>
      <p:sp>
        <p:nvSpPr>
          <p:cNvPr id="3" name="object 3"/>
          <p:cNvSpPr/>
          <p:nvPr/>
        </p:nvSpPr>
        <p:spPr>
          <a:xfrm>
            <a:off x="0" y="6467855"/>
            <a:ext cx="12192000" cy="390525"/>
          </a:xfrm>
          <a:custGeom>
            <a:avLst/>
            <a:gdLst/>
            <a:ahLst/>
            <a:cxnLst/>
            <a:rect l="l" t="t" r="r" b="b"/>
            <a:pathLst>
              <a:path w="12192000" h="390525">
                <a:moveTo>
                  <a:pt x="0" y="0"/>
                </a:moveTo>
                <a:lnTo>
                  <a:pt x="12192000" y="0"/>
                </a:lnTo>
                <a:lnTo>
                  <a:pt x="12192000" y="390144"/>
                </a:lnTo>
                <a:lnTo>
                  <a:pt x="0" y="390144"/>
                </a:lnTo>
                <a:lnTo>
                  <a:pt x="0" y="0"/>
                </a:lnTo>
                <a:close/>
              </a:path>
            </a:pathLst>
          </a:custGeom>
          <a:solidFill>
            <a:srgbClr val="45B4EE"/>
          </a:solidFill>
        </p:spPr>
        <p:txBody>
          <a:bodyPr wrap="square" lIns="0" tIns="0" rIns="0" bIns="0" rtlCol="0"/>
          <a:lstStyle/>
          <a:p/>
        </p:txBody>
      </p:sp>
      <p:sp>
        <p:nvSpPr>
          <p:cNvPr id="4" name="object 4"/>
          <p:cNvSpPr/>
          <p:nvPr/>
        </p:nvSpPr>
        <p:spPr>
          <a:xfrm>
            <a:off x="435863" y="326136"/>
            <a:ext cx="405765" cy="399415"/>
          </a:xfrm>
          <a:custGeom>
            <a:avLst/>
            <a:gdLst/>
            <a:ahLst/>
            <a:cxnLst/>
            <a:rect l="l" t="t" r="r" b="b"/>
            <a:pathLst>
              <a:path w="405765" h="399415">
                <a:moveTo>
                  <a:pt x="202692" y="399288"/>
                </a:moveTo>
                <a:lnTo>
                  <a:pt x="0" y="199644"/>
                </a:lnTo>
                <a:lnTo>
                  <a:pt x="202692" y="0"/>
                </a:lnTo>
                <a:lnTo>
                  <a:pt x="405383" y="199644"/>
                </a:lnTo>
                <a:lnTo>
                  <a:pt x="202692" y="399288"/>
                </a:lnTo>
                <a:close/>
              </a:path>
            </a:pathLst>
          </a:custGeom>
          <a:solidFill>
            <a:srgbClr val="1E7ECA"/>
          </a:solidFill>
        </p:spPr>
        <p:txBody>
          <a:bodyPr wrap="square" lIns="0" tIns="0" rIns="0" bIns="0" rtlCol="0"/>
          <a:lstStyle/>
          <a:p/>
        </p:txBody>
      </p:sp>
      <p:sp>
        <p:nvSpPr>
          <p:cNvPr id="5" name="object 5"/>
          <p:cNvSpPr txBox="1"/>
          <p:nvPr/>
        </p:nvSpPr>
        <p:spPr>
          <a:xfrm>
            <a:off x="920750" y="2064384"/>
            <a:ext cx="10261600" cy="3613785"/>
          </a:xfrm>
          <a:prstGeom prst="rect">
            <a:avLst/>
          </a:prstGeom>
        </p:spPr>
        <p:txBody>
          <a:bodyPr vert="horz" wrap="square" lIns="0" tIns="12700" rIns="0" bIns="0" rtlCol="0">
            <a:spAutoFit/>
          </a:bodyPr>
          <a:lstStyle/>
          <a:p>
            <a:pPr marL="419100">
              <a:lnSpc>
                <a:spcPct val="100000"/>
              </a:lnSpc>
              <a:spcBef>
                <a:spcPts val="100"/>
              </a:spcBef>
            </a:pPr>
            <a:r>
              <a:rPr lang="en-US" altLang="zh-CN" sz="1800">
                <a:latin typeface="宋体" panose="02010600030101010101" pitchFamily="2" charset="-122"/>
                <a:cs typeface="宋体" panose="02010600030101010101" pitchFamily="2" charset="-122"/>
              </a:rPr>
              <a:t>    </a:t>
            </a:r>
            <a:r>
              <a:rPr lang="zh-CN" altLang="en-US" sz="1800">
                <a:latin typeface="宋体" panose="02010600030101010101" pitchFamily="2" charset="-122"/>
                <a:cs typeface="宋体" panose="02010600030101010101" pitchFamily="2" charset="-122"/>
              </a:rPr>
              <a:t>各村、各相关站所、各企业要突出树牢红线意识，深入开展习近平总书记关于安全生产重要论述和重要指示批示精神宣贯活动，全面领会习近平总书记关于安全生产重要论述的精髓要义，把理论学习成果转化为谋划推动工作的创新思路、务实举措、有效方法。一是开展集中学习教育活动。各村、各相关站所、各企业要在</a:t>
            </a:r>
            <a:r>
              <a:rPr lang="en-US" altLang="zh-CN" sz="1800">
                <a:latin typeface="宋体" panose="02010600030101010101" pitchFamily="2" charset="-122"/>
                <a:cs typeface="宋体" panose="02010600030101010101" pitchFamily="2" charset="-122"/>
              </a:rPr>
              <a:t>6</a:t>
            </a:r>
            <a:r>
              <a:rPr lang="zh-CN" altLang="en-US" sz="1800">
                <a:latin typeface="宋体" panose="02010600030101010101" pitchFamily="2" charset="-122"/>
                <a:cs typeface="宋体" panose="02010600030101010101" pitchFamily="2" charset="-122"/>
              </a:rPr>
              <a:t>月组织开展一次习近平总书记关于安全生产重要论述和重要指示批示精神集中学习教育活动</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推动各级党员干部强化安全发展理念。二是开展重要论述交流研讨活动。各村、各相关站所、各企业要通过组织开展专题研讨、集中宣讲、辅导报告等活动形式，推动重要论述入脑入心。三是开展</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安全生产大家谈</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以案普法</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等活动。企业主要负责人要组织开展</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带头讲安全</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专题讲安全</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安全生产专题培训班</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安全生产大家谈</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班前会</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以案普法</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等活动，组织观看</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安全生产月</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主题宣传片、《安全生产责任在肩》警示教育片、事故警示教育片、典型案例解析片和</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全民安全公开课</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等，推动树牢安全发展理念。四是开展安全知识竞赛活动。镇安委办将组织辖区各企业积极参加县安委办举办的安全知识竞赛活动，在全镇掀起新一轮安全知识学习的热潮，营造浓厚的安全生产氛围，强化广大干部职工安全意识，推动我镇安全生产工作持续稳定健康发展。</a:t>
            </a:r>
            <a:endParaRPr lang="zh-CN" altLang="en-US" sz="1800">
              <a:latin typeface="宋体" panose="02010600030101010101" pitchFamily="2" charset="-122"/>
              <a:cs typeface="宋体" panose="02010600030101010101" pitchFamily="2" charset="-122"/>
            </a:endParaRPr>
          </a:p>
        </p:txBody>
      </p:sp>
      <p:sp>
        <p:nvSpPr>
          <p:cNvPr id="7" name="object 7"/>
          <p:cNvSpPr/>
          <p:nvPr/>
        </p:nvSpPr>
        <p:spPr>
          <a:xfrm>
            <a:off x="510540" y="926591"/>
            <a:ext cx="5430012" cy="708660"/>
          </a:xfrm>
          <a:prstGeom prst="rect">
            <a:avLst/>
          </a:prstGeom>
          <a:blipFill>
            <a:blip r:embed="rId1" cstate="print"/>
            <a:stretch>
              <a:fillRect/>
            </a:stretch>
          </a:blipFill>
        </p:spPr>
        <p:txBody>
          <a:bodyPr wrap="square" lIns="0" tIns="0" rIns="0" bIns="0" rtlCol="0"/>
          <a:lstStyle/>
          <a:p/>
        </p:txBody>
      </p:sp>
      <p:sp>
        <p:nvSpPr>
          <p:cNvPr id="8" name="object 8"/>
          <p:cNvSpPr txBox="1"/>
          <p:nvPr/>
        </p:nvSpPr>
        <p:spPr>
          <a:xfrm>
            <a:off x="670636" y="1132281"/>
            <a:ext cx="5108575" cy="257810"/>
          </a:xfrm>
          <a:prstGeom prst="rect">
            <a:avLst/>
          </a:prstGeom>
        </p:spPr>
        <p:txBody>
          <a:bodyPr vert="horz" wrap="square" lIns="0" tIns="12065" rIns="0" bIns="0" rtlCol="0">
            <a:spAutoFit/>
          </a:bodyPr>
          <a:lstStyle/>
          <a:p>
            <a:pPr marL="12700">
              <a:lnSpc>
                <a:spcPct val="100000"/>
              </a:lnSpc>
              <a:spcBef>
                <a:spcPts val="95"/>
              </a:spcBef>
            </a:pPr>
            <a:r>
              <a:rPr lang="zh-CN" altLang="en-US" sz="1600">
                <a:latin typeface="华文中宋" panose="02010600040101010101" charset="-122"/>
                <a:cs typeface="华文中宋" panose="02010600040101010101" charset="-122"/>
              </a:rPr>
              <a:t>（一）开展习近平总书记安全生产重要论述大宣贯活动</a:t>
            </a:r>
            <a:endParaRPr lang="zh-CN" altLang="en-US" sz="1600">
              <a:latin typeface="华文中宋" panose="02010600040101010101" charset="-122"/>
              <a:cs typeface="华文中宋" panose="02010600040101010101"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6805" y="277494"/>
            <a:ext cx="1447165" cy="451484"/>
          </a:xfrm>
          <a:prstGeom prst="rect">
            <a:avLst/>
          </a:prstGeom>
        </p:spPr>
        <p:txBody>
          <a:bodyPr vert="horz" wrap="square" lIns="0" tIns="12065" rIns="0" bIns="0" rtlCol="0">
            <a:spAutoFit/>
          </a:bodyPr>
          <a:lstStyle/>
          <a:p>
            <a:pPr marL="12700">
              <a:lnSpc>
                <a:spcPct val="100000"/>
              </a:lnSpc>
              <a:spcBef>
                <a:spcPts val="95"/>
              </a:spcBef>
            </a:pPr>
            <a:r>
              <a:rPr sz="2800" dirty="0">
                <a:solidFill>
                  <a:srgbClr val="1E7ECA"/>
                </a:solidFill>
              </a:rPr>
              <a:t>主要活</a:t>
            </a:r>
            <a:r>
              <a:rPr sz="2800" spc="-5" dirty="0">
                <a:solidFill>
                  <a:srgbClr val="1E7ECA"/>
                </a:solidFill>
              </a:rPr>
              <a:t>动</a:t>
            </a:r>
            <a:endParaRPr sz="2800"/>
          </a:p>
        </p:txBody>
      </p:sp>
      <p:sp>
        <p:nvSpPr>
          <p:cNvPr id="3" name="object 3"/>
          <p:cNvSpPr/>
          <p:nvPr/>
        </p:nvSpPr>
        <p:spPr>
          <a:xfrm>
            <a:off x="0" y="6467855"/>
            <a:ext cx="12192000" cy="390525"/>
          </a:xfrm>
          <a:custGeom>
            <a:avLst/>
            <a:gdLst/>
            <a:ahLst/>
            <a:cxnLst/>
            <a:rect l="l" t="t" r="r" b="b"/>
            <a:pathLst>
              <a:path w="12192000" h="390525">
                <a:moveTo>
                  <a:pt x="0" y="0"/>
                </a:moveTo>
                <a:lnTo>
                  <a:pt x="12192000" y="0"/>
                </a:lnTo>
                <a:lnTo>
                  <a:pt x="12192000" y="390144"/>
                </a:lnTo>
                <a:lnTo>
                  <a:pt x="0" y="390144"/>
                </a:lnTo>
                <a:lnTo>
                  <a:pt x="0" y="0"/>
                </a:lnTo>
                <a:close/>
              </a:path>
            </a:pathLst>
          </a:custGeom>
          <a:solidFill>
            <a:srgbClr val="45B4EE"/>
          </a:solidFill>
        </p:spPr>
        <p:txBody>
          <a:bodyPr wrap="square" lIns="0" tIns="0" rIns="0" bIns="0" rtlCol="0"/>
          <a:lstStyle/>
          <a:p/>
        </p:txBody>
      </p:sp>
      <p:sp>
        <p:nvSpPr>
          <p:cNvPr id="4" name="object 4"/>
          <p:cNvSpPr/>
          <p:nvPr/>
        </p:nvSpPr>
        <p:spPr>
          <a:xfrm>
            <a:off x="435863" y="326136"/>
            <a:ext cx="405765" cy="399415"/>
          </a:xfrm>
          <a:custGeom>
            <a:avLst/>
            <a:gdLst/>
            <a:ahLst/>
            <a:cxnLst/>
            <a:rect l="l" t="t" r="r" b="b"/>
            <a:pathLst>
              <a:path w="405765" h="399415">
                <a:moveTo>
                  <a:pt x="202692" y="399288"/>
                </a:moveTo>
                <a:lnTo>
                  <a:pt x="0" y="199644"/>
                </a:lnTo>
                <a:lnTo>
                  <a:pt x="202692" y="0"/>
                </a:lnTo>
                <a:lnTo>
                  <a:pt x="405383" y="199644"/>
                </a:lnTo>
                <a:lnTo>
                  <a:pt x="202692" y="399288"/>
                </a:lnTo>
                <a:close/>
              </a:path>
            </a:pathLst>
          </a:custGeom>
          <a:solidFill>
            <a:srgbClr val="1E7ECA"/>
          </a:solidFill>
        </p:spPr>
        <p:txBody>
          <a:bodyPr wrap="square" lIns="0" tIns="0" rIns="0" bIns="0" rtlCol="0"/>
          <a:lstStyle/>
          <a:p/>
        </p:txBody>
      </p:sp>
      <p:sp>
        <p:nvSpPr>
          <p:cNvPr id="5" name="object 5"/>
          <p:cNvSpPr txBox="1"/>
          <p:nvPr/>
        </p:nvSpPr>
        <p:spPr>
          <a:xfrm>
            <a:off x="920750" y="1995170"/>
            <a:ext cx="10312400" cy="3890645"/>
          </a:xfrm>
          <a:prstGeom prst="rect">
            <a:avLst/>
          </a:prstGeom>
        </p:spPr>
        <p:txBody>
          <a:bodyPr vert="horz" wrap="square" lIns="0" tIns="12700" rIns="0" bIns="0" rtlCol="0">
            <a:spAutoFit/>
          </a:bodyPr>
          <a:lstStyle/>
          <a:p>
            <a:pPr marL="419100">
              <a:lnSpc>
                <a:spcPct val="100000"/>
              </a:lnSpc>
              <a:spcBef>
                <a:spcPts val="100"/>
              </a:spcBef>
            </a:pPr>
            <a:r>
              <a:rPr lang="en-US" altLang="zh-CN" sz="1800">
                <a:latin typeface="宋体" panose="02010600030101010101" pitchFamily="2" charset="-122"/>
                <a:cs typeface="宋体" panose="02010600030101010101" pitchFamily="2" charset="-122"/>
              </a:rPr>
              <a:t>     </a:t>
            </a:r>
            <a:r>
              <a:rPr lang="zh-CN" altLang="en-US" sz="1800">
                <a:latin typeface="宋体" panose="02010600030101010101" pitchFamily="2" charset="-122"/>
                <a:cs typeface="宋体" panose="02010600030101010101" pitchFamily="2" charset="-122"/>
              </a:rPr>
              <a:t>各村、各相关站所、各企业要聚焦</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人人讲安全、个个会应急一一畅通生命通道</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这一主题，积极组织开展集中宣传、隐患排查、应急演练等活动。一是广泛开展畅通生命通道宣传教育活动。各村、各相关站所、各企业要组织观看线上逃生避险公开课、学习避险逃生知识，突出生命通道在避险逃生和应急救援中的关键作用，强化公众不占用、不堵塞的安全意识，增强全员应对突发事件的避险能力。二是深入开展生命通道隐患排查治理行动。各村、各相关站所、各企业要聚焦</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畅通生命通道</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主要内容，制定结合实际的工作方案，列出详细的排查清单，利用安全生产月</a:t>
            </a:r>
            <a:r>
              <a:rPr lang="en-US" altLang="zh-CN" sz="1800">
                <a:latin typeface="宋体" panose="02010600030101010101" pitchFamily="2" charset="-122"/>
                <a:cs typeface="宋体" panose="02010600030101010101" pitchFamily="2" charset="-122"/>
              </a:rPr>
              <a:t>1</a:t>
            </a:r>
            <a:r>
              <a:rPr lang="zh-CN" altLang="en-US" sz="1800">
                <a:latin typeface="宋体" panose="02010600030101010101" pitchFamily="2" charset="-122"/>
                <a:cs typeface="宋体" panose="02010600030101010101" pitchFamily="2" charset="-122"/>
              </a:rPr>
              <a:t>个月的时间，认真组织开展生命通道畅通排查，彻底解决一批占用、堵塞、封闭消防通道、疏散楼梯、安全出口等各类生命通道的问题，加快完善一批标明疏散指示标识、配齐应急照明灯和指示灯等疏散设施的</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生命通道</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三是全面开展火灾等事故应急演练。各村、各相关站所、各企业要根据潜在的重大灾害隐患、重点行业领域风险，组织开展有效管用、有针对性的应急演练。特别要树立底线思维，各相关站所、各企业要充分模拟农贸市场、高层建筑、学校、医院、敬老院、文旅场馆等人员密集场所火灾蔓延等极端情况</a:t>
            </a:r>
            <a:r>
              <a:rPr lang="en-US" altLang="zh-CN" sz="1800">
                <a:latin typeface="宋体" panose="02010600030101010101" pitchFamily="2" charset="-122"/>
                <a:cs typeface="宋体" panose="02010600030101010101" pitchFamily="2" charset="-122"/>
              </a:rPr>
              <a:t>,</a:t>
            </a:r>
            <a:r>
              <a:rPr lang="zh-CN" altLang="en-US" sz="1800">
                <a:latin typeface="宋体" panose="02010600030101010101" pitchFamily="2" charset="-122"/>
                <a:cs typeface="宋体" panose="02010600030101010101" pitchFamily="2" charset="-122"/>
              </a:rPr>
              <a:t>组织开展火灾应急救援演练，提高应急指挥和处置能力。各企业、各居民小区等基层单位要组织开展一次实地火灾逃生演练，注重群众参与，突出应急疏散、紧急避险、信息报告，强化先期处置，让所有人员熟知安全逃生出口、路线，熟练掌握避险自救能力。</a:t>
            </a:r>
            <a:endParaRPr lang="zh-CN" altLang="en-US" sz="1800">
              <a:latin typeface="宋体" panose="02010600030101010101" pitchFamily="2" charset="-122"/>
              <a:cs typeface="宋体" panose="02010600030101010101" pitchFamily="2" charset="-122"/>
            </a:endParaRPr>
          </a:p>
        </p:txBody>
      </p:sp>
      <p:sp>
        <p:nvSpPr>
          <p:cNvPr id="7" name="object 7"/>
          <p:cNvSpPr/>
          <p:nvPr/>
        </p:nvSpPr>
        <p:spPr>
          <a:xfrm>
            <a:off x="3253740" y="972311"/>
            <a:ext cx="5431536" cy="707136"/>
          </a:xfrm>
          <a:prstGeom prst="rect">
            <a:avLst/>
          </a:prstGeom>
          <a:blipFill>
            <a:blip r:embed="rId1" cstate="print"/>
            <a:stretch>
              <a:fillRect/>
            </a:stretch>
          </a:blipFill>
        </p:spPr>
        <p:txBody>
          <a:bodyPr wrap="square" lIns="0" tIns="0" rIns="0" bIns="0" rtlCol="0"/>
          <a:lstStyle/>
          <a:p/>
        </p:txBody>
      </p:sp>
      <p:sp>
        <p:nvSpPr>
          <p:cNvPr id="8" name="object 8"/>
          <p:cNvSpPr txBox="1"/>
          <p:nvPr/>
        </p:nvSpPr>
        <p:spPr>
          <a:xfrm>
            <a:off x="3496310" y="1176655"/>
            <a:ext cx="5065395" cy="257810"/>
          </a:xfrm>
          <a:prstGeom prst="rect">
            <a:avLst/>
          </a:prstGeom>
        </p:spPr>
        <p:txBody>
          <a:bodyPr vert="horz" wrap="square" lIns="0" tIns="12065" rIns="0" bIns="0" rtlCol="0">
            <a:spAutoFit/>
          </a:bodyPr>
          <a:lstStyle/>
          <a:p>
            <a:pPr marL="12700">
              <a:lnSpc>
                <a:spcPct val="100000"/>
              </a:lnSpc>
              <a:spcBef>
                <a:spcPts val="95"/>
              </a:spcBef>
            </a:pPr>
            <a:r>
              <a:rPr lang="en-US" altLang="zh-CN" sz="1600">
                <a:latin typeface="华文中宋" panose="02010600040101010101" charset="-122"/>
                <a:cs typeface="华文中宋" panose="02010600040101010101" charset="-122"/>
              </a:rPr>
              <a:t>(</a:t>
            </a:r>
            <a:r>
              <a:rPr lang="zh-CN" altLang="en-US" sz="1600">
                <a:latin typeface="华文中宋" panose="02010600040101010101" charset="-122"/>
                <a:cs typeface="华文中宋" panose="02010600040101010101" charset="-122"/>
              </a:rPr>
              <a:t>二</a:t>
            </a:r>
            <a:r>
              <a:rPr lang="en-US" altLang="zh-CN" sz="1600">
                <a:latin typeface="华文中宋" panose="02010600040101010101" charset="-122"/>
                <a:cs typeface="华文中宋" panose="02010600040101010101" charset="-122"/>
              </a:rPr>
              <a:t>)</a:t>
            </a:r>
            <a:r>
              <a:rPr lang="zh-CN" altLang="en-US" sz="1600">
                <a:latin typeface="华文中宋" panose="02010600040101010101" charset="-122"/>
                <a:cs typeface="华文中宋" panose="02010600040101010101" charset="-122"/>
              </a:rPr>
              <a:t>开展畅通生命通道主题宣教及隐患排查大整治活动</a:t>
            </a:r>
            <a:endParaRPr lang="zh-CN" altLang="en-US" sz="1600">
              <a:latin typeface="华文中宋" panose="02010600040101010101" charset="-122"/>
              <a:cs typeface="华文中宋" panose="02010600040101010101"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6805" y="277494"/>
            <a:ext cx="1447165" cy="451484"/>
          </a:xfrm>
          <a:prstGeom prst="rect">
            <a:avLst/>
          </a:prstGeom>
        </p:spPr>
        <p:txBody>
          <a:bodyPr vert="horz" wrap="square" lIns="0" tIns="12065" rIns="0" bIns="0" rtlCol="0">
            <a:spAutoFit/>
          </a:bodyPr>
          <a:lstStyle/>
          <a:p>
            <a:pPr marL="12700">
              <a:lnSpc>
                <a:spcPct val="100000"/>
              </a:lnSpc>
              <a:spcBef>
                <a:spcPts val="95"/>
              </a:spcBef>
            </a:pPr>
            <a:r>
              <a:rPr sz="2800" dirty="0">
                <a:solidFill>
                  <a:srgbClr val="1E7ECA"/>
                </a:solidFill>
              </a:rPr>
              <a:t>主要活</a:t>
            </a:r>
            <a:r>
              <a:rPr sz="2800" spc="-5" dirty="0">
                <a:solidFill>
                  <a:srgbClr val="1E7ECA"/>
                </a:solidFill>
              </a:rPr>
              <a:t>动</a:t>
            </a:r>
            <a:endParaRPr sz="2800"/>
          </a:p>
        </p:txBody>
      </p:sp>
      <p:sp>
        <p:nvSpPr>
          <p:cNvPr id="3" name="object 3"/>
          <p:cNvSpPr/>
          <p:nvPr/>
        </p:nvSpPr>
        <p:spPr>
          <a:xfrm>
            <a:off x="0" y="6467855"/>
            <a:ext cx="12192000" cy="390525"/>
          </a:xfrm>
          <a:custGeom>
            <a:avLst/>
            <a:gdLst/>
            <a:ahLst/>
            <a:cxnLst/>
            <a:rect l="l" t="t" r="r" b="b"/>
            <a:pathLst>
              <a:path w="12192000" h="390525">
                <a:moveTo>
                  <a:pt x="0" y="0"/>
                </a:moveTo>
                <a:lnTo>
                  <a:pt x="12192000" y="0"/>
                </a:lnTo>
                <a:lnTo>
                  <a:pt x="12192000" y="390144"/>
                </a:lnTo>
                <a:lnTo>
                  <a:pt x="0" y="390144"/>
                </a:lnTo>
                <a:lnTo>
                  <a:pt x="0" y="0"/>
                </a:lnTo>
                <a:close/>
              </a:path>
            </a:pathLst>
          </a:custGeom>
          <a:solidFill>
            <a:srgbClr val="45B4EE"/>
          </a:solidFill>
        </p:spPr>
        <p:txBody>
          <a:bodyPr wrap="square" lIns="0" tIns="0" rIns="0" bIns="0" rtlCol="0"/>
          <a:lstStyle/>
          <a:p/>
        </p:txBody>
      </p:sp>
      <p:sp>
        <p:nvSpPr>
          <p:cNvPr id="4" name="object 4"/>
          <p:cNvSpPr/>
          <p:nvPr/>
        </p:nvSpPr>
        <p:spPr>
          <a:xfrm>
            <a:off x="435863" y="326136"/>
            <a:ext cx="405765" cy="399415"/>
          </a:xfrm>
          <a:custGeom>
            <a:avLst/>
            <a:gdLst/>
            <a:ahLst/>
            <a:cxnLst/>
            <a:rect l="l" t="t" r="r" b="b"/>
            <a:pathLst>
              <a:path w="405765" h="399415">
                <a:moveTo>
                  <a:pt x="202692" y="399288"/>
                </a:moveTo>
                <a:lnTo>
                  <a:pt x="0" y="199644"/>
                </a:lnTo>
                <a:lnTo>
                  <a:pt x="202692" y="0"/>
                </a:lnTo>
                <a:lnTo>
                  <a:pt x="405383" y="199644"/>
                </a:lnTo>
                <a:lnTo>
                  <a:pt x="202692" y="399288"/>
                </a:lnTo>
                <a:close/>
              </a:path>
            </a:pathLst>
          </a:custGeom>
          <a:solidFill>
            <a:srgbClr val="1E7ECA"/>
          </a:solidFill>
        </p:spPr>
        <p:txBody>
          <a:bodyPr wrap="square" lIns="0" tIns="0" rIns="0" bIns="0" rtlCol="0"/>
          <a:lstStyle/>
          <a:p/>
        </p:txBody>
      </p:sp>
      <p:sp>
        <p:nvSpPr>
          <p:cNvPr id="5" name="object 5"/>
          <p:cNvSpPr txBox="1"/>
          <p:nvPr/>
        </p:nvSpPr>
        <p:spPr>
          <a:xfrm>
            <a:off x="755015" y="1940560"/>
            <a:ext cx="10591165" cy="3458845"/>
          </a:xfrm>
          <a:prstGeom prst="rect">
            <a:avLst/>
          </a:prstGeom>
        </p:spPr>
        <p:txBody>
          <a:bodyPr vert="horz" wrap="square" lIns="0" tIns="12065" rIns="0" bIns="0" rtlCol="0">
            <a:spAutoFit/>
          </a:bodyPr>
          <a:lstStyle/>
          <a:p>
            <a:pPr marL="419100">
              <a:lnSpc>
                <a:spcPct val="100000"/>
              </a:lnSpc>
              <a:spcBef>
                <a:spcPts val="95"/>
              </a:spcBef>
            </a:pPr>
            <a:r>
              <a:rPr lang="en-US" altLang="zh-CN" sz="1600">
                <a:latin typeface="宋体" panose="02010600030101010101" pitchFamily="2" charset="-122"/>
                <a:cs typeface="宋体" panose="02010600030101010101" pitchFamily="2" charset="-122"/>
              </a:rPr>
              <a:t>     </a:t>
            </a:r>
            <a:r>
              <a:rPr lang="zh-CN" altLang="en-US" sz="1600">
                <a:latin typeface="宋体" panose="02010600030101010101" pitchFamily="2" charset="-122"/>
                <a:cs typeface="宋体" panose="02010600030101010101" pitchFamily="2" charset="-122"/>
              </a:rPr>
              <a:t>各村、各相关站所、各企业要扎实推进安全生产治本攻坚三年行动，认真开展本地区、本行业领域、本单位的治本攻坚行动，深刻汲取近期省内外的典型事故教训，突出抓好电动自行车全链条专项整治、餐饮业燃气安全联合检查集中整治、有限空间作业安全整治提升行动等重点领域专项整治。一是切实深化安全生产治本攻坚三年行动。要聚焦重大事故隐患，常态化聘请专家</a:t>
            </a:r>
            <a:r>
              <a:rPr lang="en-US" altLang="zh-CN" sz="1600">
                <a:latin typeface="宋体" panose="02010600030101010101" pitchFamily="2" charset="-122"/>
                <a:cs typeface="宋体" panose="02010600030101010101" pitchFamily="2" charset="-122"/>
              </a:rPr>
              <a:t>“</a:t>
            </a:r>
            <a:r>
              <a:rPr lang="zh-CN" altLang="en-US" sz="1600">
                <a:latin typeface="宋体" panose="02010600030101010101" pitchFamily="2" charset="-122"/>
                <a:cs typeface="宋体" panose="02010600030101010101" pitchFamily="2" charset="-122"/>
              </a:rPr>
              <a:t>体检式</a:t>
            </a:r>
            <a:r>
              <a:rPr lang="en-US" altLang="zh-CN" sz="1600">
                <a:latin typeface="宋体" panose="02010600030101010101" pitchFamily="2" charset="-122"/>
                <a:cs typeface="宋体" panose="02010600030101010101" pitchFamily="2" charset="-122"/>
              </a:rPr>
              <a:t>”</a:t>
            </a:r>
            <a:r>
              <a:rPr lang="zh-CN" altLang="en-US" sz="1600">
                <a:latin typeface="宋体" panose="02010600030101010101" pitchFamily="2" charset="-122"/>
                <a:cs typeface="宋体" panose="02010600030101010101" pitchFamily="2" charset="-122"/>
              </a:rPr>
              <a:t>精查，全覆盖真查真改，有效管控安全风险，强化危险化学品、消防、道路交通、建筑施工、城镇燃气等重点行业领域安全监管，全面提高</a:t>
            </a:r>
            <a:r>
              <a:rPr lang="en-US" altLang="zh-CN" sz="1600">
                <a:latin typeface="宋体" panose="02010600030101010101" pitchFamily="2" charset="-122"/>
                <a:cs typeface="宋体" panose="02010600030101010101" pitchFamily="2" charset="-122"/>
              </a:rPr>
              <a:t>“</a:t>
            </a:r>
            <a:r>
              <a:rPr lang="zh-CN" altLang="en-US" sz="1600">
                <a:latin typeface="宋体" panose="02010600030101010101" pitchFamily="2" charset="-122"/>
                <a:cs typeface="宋体" panose="02010600030101010101" pitchFamily="2" charset="-122"/>
              </a:rPr>
              <a:t>人防、技防、工程防、管理防</a:t>
            </a:r>
            <a:r>
              <a:rPr lang="en-US" altLang="zh-CN" sz="1600">
                <a:latin typeface="宋体" panose="02010600030101010101" pitchFamily="2" charset="-122"/>
                <a:cs typeface="宋体" panose="02010600030101010101" pitchFamily="2" charset="-122"/>
              </a:rPr>
              <a:t>”</a:t>
            </a:r>
            <a:r>
              <a:rPr lang="zh-CN" altLang="en-US" sz="1600">
                <a:latin typeface="宋体" panose="02010600030101010101" pitchFamily="2" charset="-122"/>
                <a:cs typeface="宋体" panose="02010600030101010101" pitchFamily="2" charset="-122"/>
              </a:rPr>
              <a:t>水平。二是深入开展有限空间整治提升活动。各村、各相关站所、各企业要结合有限空间整治提升行动方案，聚焦有限空间事故易发领域，紧盯重点部位、重点场所，围绕有限空间作业关键环节、关键岗位、关键人员重点开展风险辨识大提升、安全设备设施大提升、作业规范大提升、专项教育培训大提升和应急救援能力大提升行动，全面提升有限空间作业安全水平，有效防范和减少各类有限空间作业事故发生。三是开展电动自行车全链条专项整治活动。各村、各相关站所、各企业要加强电动自行车领域全链条管控工作，坚持源头治理和综合治理双管齐下，聚焦电动自行车生产、销售、使用、停放、充电、回收等重要环节，全面开展电动自行车销售和维修、集中停放、违规停放充电、非法改装和超标上路、拆解回收、消防安全物防技防提升、群众安全意识提升专项整治行动。四是开展餐饮业燃气安全联合检查集中整治活动。各村、各相关站所要针对餐饮业燃气安全隐患较为突出的情况，聚焦</a:t>
            </a:r>
            <a:r>
              <a:rPr lang="en-US" altLang="zh-CN" sz="1600">
                <a:latin typeface="宋体" panose="02010600030101010101" pitchFamily="2" charset="-122"/>
                <a:cs typeface="宋体" panose="02010600030101010101" pitchFamily="2" charset="-122"/>
              </a:rPr>
              <a:t>“</a:t>
            </a:r>
            <a:r>
              <a:rPr lang="zh-CN" altLang="en-US" sz="1600">
                <a:latin typeface="宋体" panose="02010600030101010101" pitchFamily="2" charset="-122"/>
                <a:cs typeface="宋体" panose="02010600030101010101" pitchFamily="2" charset="-122"/>
              </a:rPr>
              <a:t>问题气</a:t>
            </a:r>
            <a:r>
              <a:rPr lang="en-US" altLang="zh-CN" sz="1600">
                <a:latin typeface="宋体" panose="02010600030101010101" pitchFamily="2" charset="-122"/>
                <a:cs typeface="宋体" panose="02010600030101010101" pitchFamily="2" charset="-122"/>
              </a:rPr>
              <a:t>”“</a:t>
            </a:r>
            <a:r>
              <a:rPr lang="zh-CN" altLang="en-US" sz="1600">
                <a:latin typeface="宋体" panose="02010600030101010101" pitchFamily="2" charset="-122"/>
                <a:cs typeface="宋体" panose="02010600030101010101" pitchFamily="2" charset="-122"/>
              </a:rPr>
              <a:t>问题瓶</a:t>
            </a:r>
            <a:r>
              <a:rPr lang="en-US" altLang="zh-CN" sz="1600">
                <a:latin typeface="宋体" panose="02010600030101010101" pitchFamily="2" charset="-122"/>
                <a:cs typeface="宋体" panose="02010600030101010101" pitchFamily="2" charset="-122"/>
              </a:rPr>
              <a:t>”“</a:t>
            </a:r>
            <a:r>
              <a:rPr lang="zh-CN" altLang="en-US" sz="1600">
                <a:latin typeface="宋体" panose="02010600030101010101" pitchFamily="2" charset="-122"/>
                <a:cs typeface="宋体" panose="02010600030101010101" pitchFamily="2" charset="-122"/>
              </a:rPr>
              <a:t>问题阀</a:t>
            </a:r>
            <a:r>
              <a:rPr lang="en-US" altLang="zh-CN" sz="1600">
                <a:latin typeface="宋体" panose="02010600030101010101" pitchFamily="2" charset="-122"/>
                <a:cs typeface="宋体" panose="02010600030101010101" pitchFamily="2" charset="-122"/>
              </a:rPr>
              <a:t>”“</a:t>
            </a:r>
            <a:r>
              <a:rPr lang="zh-CN" altLang="en-US" sz="1600">
                <a:latin typeface="宋体" panose="02010600030101010101" pitchFamily="2" charset="-122"/>
                <a:cs typeface="宋体" panose="02010600030101010101" pitchFamily="2" charset="-122"/>
              </a:rPr>
              <a:t>问题软管</a:t>
            </a:r>
            <a:r>
              <a:rPr lang="en-US" altLang="zh-CN" sz="1600">
                <a:latin typeface="宋体" panose="02010600030101010101" pitchFamily="2" charset="-122"/>
                <a:cs typeface="宋体" panose="02010600030101010101" pitchFamily="2" charset="-122"/>
              </a:rPr>
              <a:t>”“</a:t>
            </a:r>
            <a:r>
              <a:rPr lang="zh-CN" altLang="en-US" sz="1600">
                <a:latin typeface="宋体" panose="02010600030101010101" pitchFamily="2" charset="-122"/>
                <a:cs typeface="宋体" panose="02010600030101010101" pitchFamily="2" charset="-122"/>
              </a:rPr>
              <a:t>问题灶</a:t>
            </a:r>
            <a:r>
              <a:rPr lang="en-US" altLang="zh-CN" sz="1600">
                <a:latin typeface="宋体" panose="02010600030101010101" pitchFamily="2" charset="-122"/>
                <a:cs typeface="宋体" panose="02010600030101010101" pitchFamily="2" charset="-122"/>
              </a:rPr>
              <a:t>”“</a:t>
            </a:r>
            <a:r>
              <a:rPr lang="zh-CN" altLang="en-US" sz="1600">
                <a:latin typeface="宋体" panose="02010600030101010101" pitchFamily="2" charset="-122"/>
                <a:cs typeface="宋体" panose="02010600030101010101" pitchFamily="2" charset="-122"/>
              </a:rPr>
              <a:t>问题管网</a:t>
            </a:r>
            <a:r>
              <a:rPr lang="en-US" altLang="zh-CN" sz="1600">
                <a:latin typeface="宋体" panose="02010600030101010101" pitchFamily="2" charset="-122"/>
                <a:cs typeface="宋体" panose="02010600030101010101" pitchFamily="2" charset="-122"/>
              </a:rPr>
              <a:t>”“</a:t>
            </a:r>
            <a:r>
              <a:rPr lang="zh-CN" altLang="en-US" sz="1600">
                <a:latin typeface="宋体" panose="02010600030101010101" pitchFamily="2" charset="-122"/>
                <a:cs typeface="宋体" panose="02010600030101010101" pitchFamily="2" charset="-122"/>
              </a:rPr>
              <a:t>问题环境</a:t>
            </a:r>
            <a:r>
              <a:rPr lang="en-US" altLang="zh-CN" sz="1600">
                <a:latin typeface="宋体" panose="02010600030101010101" pitchFamily="2" charset="-122"/>
                <a:cs typeface="宋体" panose="02010600030101010101" pitchFamily="2" charset="-122"/>
              </a:rPr>
              <a:t>”</a:t>
            </a:r>
            <a:r>
              <a:rPr lang="zh-CN" altLang="en-US" sz="1600">
                <a:latin typeface="宋体" panose="02010600030101010101" pitchFamily="2" charset="-122"/>
                <a:cs typeface="宋体" panose="02010600030101010101" pitchFamily="2" charset="-122"/>
              </a:rPr>
              <a:t>等，全面排查整治餐饮业燃气安全问题隐患。</a:t>
            </a:r>
            <a:endParaRPr lang="zh-CN" altLang="en-US" sz="1600">
              <a:latin typeface="宋体" panose="02010600030101010101" pitchFamily="2" charset="-122"/>
              <a:cs typeface="宋体" panose="02010600030101010101" pitchFamily="2" charset="-122"/>
            </a:endParaRPr>
          </a:p>
        </p:txBody>
      </p:sp>
      <p:sp>
        <p:nvSpPr>
          <p:cNvPr id="7" name="object 7"/>
          <p:cNvSpPr/>
          <p:nvPr/>
        </p:nvSpPr>
        <p:spPr>
          <a:xfrm>
            <a:off x="510540" y="926591"/>
            <a:ext cx="5430012" cy="708660"/>
          </a:xfrm>
          <a:prstGeom prst="rect">
            <a:avLst/>
          </a:prstGeom>
          <a:blipFill>
            <a:blip r:embed="rId1" cstate="print"/>
            <a:stretch>
              <a:fillRect/>
            </a:stretch>
          </a:blipFill>
        </p:spPr>
        <p:txBody>
          <a:bodyPr wrap="square" lIns="0" tIns="0" rIns="0" bIns="0" rtlCol="0"/>
          <a:lstStyle/>
          <a:p/>
        </p:txBody>
      </p:sp>
      <p:sp>
        <p:nvSpPr>
          <p:cNvPr id="8" name="object 8"/>
          <p:cNvSpPr txBox="1"/>
          <p:nvPr/>
        </p:nvSpPr>
        <p:spPr>
          <a:xfrm>
            <a:off x="990600" y="1143000"/>
            <a:ext cx="4351655" cy="257810"/>
          </a:xfrm>
          <a:prstGeom prst="rect">
            <a:avLst/>
          </a:prstGeom>
        </p:spPr>
        <p:txBody>
          <a:bodyPr vert="horz" wrap="square" lIns="0" tIns="12065" rIns="0" bIns="0" rtlCol="0">
            <a:spAutoFit/>
          </a:bodyPr>
          <a:lstStyle/>
          <a:p>
            <a:pPr marL="12700">
              <a:lnSpc>
                <a:spcPct val="100000"/>
              </a:lnSpc>
              <a:spcBef>
                <a:spcPts val="95"/>
              </a:spcBef>
            </a:pPr>
            <a:r>
              <a:rPr lang="en-US" altLang="zh-CN" sz="1600">
                <a:latin typeface="华文中宋" panose="02010600040101010101" charset="-122"/>
                <a:cs typeface="华文中宋" panose="02010600040101010101" charset="-122"/>
              </a:rPr>
              <a:t>(</a:t>
            </a:r>
            <a:r>
              <a:rPr lang="zh-CN" altLang="en-US" sz="1600">
                <a:latin typeface="华文中宋" panose="02010600040101010101" charset="-122"/>
                <a:cs typeface="华文中宋" panose="02010600040101010101" charset="-122"/>
              </a:rPr>
              <a:t>三</a:t>
            </a:r>
            <a:r>
              <a:rPr lang="en-US" altLang="zh-CN" sz="1600">
                <a:latin typeface="华文中宋" panose="02010600040101010101" charset="-122"/>
                <a:cs typeface="华文中宋" panose="02010600040101010101" charset="-122"/>
              </a:rPr>
              <a:t>)</a:t>
            </a:r>
            <a:r>
              <a:rPr lang="zh-CN" altLang="en-US" sz="1600">
                <a:latin typeface="华文中宋" panose="02010600040101010101" charset="-122"/>
                <a:cs typeface="华文中宋" panose="02010600040101010101" charset="-122"/>
              </a:rPr>
              <a:t>开展重点行业领域安全专项整治大提升行动</a:t>
            </a:r>
            <a:endParaRPr lang="zh-CN" altLang="en-US" sz="1600">
              <a:latin typeface="华文中宋" panose="02010600040101010101" charset="-122"/>
              <a:cs typeface="华文中宋" panose="02010600040101010101"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6805" y="277494"/>
            <a:ext cx="1447165" cy="451484"/>
          </a:xfrm>
          <a:prstGeom prst="rect">
            <a:avLst/>
          </a:prstGeom>
        </p:spPr>
        <p:txBody>
          <a:bodyPr vert="horz" wrap="square" lIns="0" tIns="12065" rIns="0" bIns="0" rtlCol="0">
            <a:spAutoFit/>
          </a:bodyPr>
          <a:lstStyle/>
          <a:p>
            <a:pPr marL="12700">
              <a:lnSpc>
                <a:spcPct val="100000"/>
              </a:lnSpc>
              <a:spcBef>
                <a:spcPts val="95"/>
              </a:spcBef>
            </a:pPr>
            <a:r>
              <a:rPr sz="2800" dirty="0">
                <a:solidFill>
                  <a:srgbClr val="1E7ECA"/>
                </a:solidFill>
              </a:rPr>
              <a:t>主要活</a:t>
            </a:r>
            <a:r>
              <a:rPr sz="2800" spc="-5" dirty="0">
                <a:solidFill>
                  <a:srgbClr val="1E7ECA"/>
                </a:solidFill>
              </a:rPr>
              <a:t>动</a:t>
            </a:r>
            <a:endParaRPr sz="2800"/>
          </a:p>
        </p:txBody>
      </p:sp>
      <p:sp>
        <p:nvSpPr>
          <p:cNvPr id="3" name="object 3"/>
          <p:cNvSpPr/>
          <p:nvPr/>
        </p:nvSpPr>
        <p:spPr>
          <a:xfrm>
            <a:off x="0" y="6458711"/>
            <a:ext cx="12192000" cy="399415"/>
          </a:xfrm>
          <a:custGeom>
            <a:avLst/>
            <a:gdLst/>
            <a:ahLst/>
            <a:cxnLst/>
            <a:rect l="l" t="t" r="r" b="b"/>
            <a:pathLst>
              <a:path w="12192000" h="399415">
                <a:moveTo>
                  <a:pt x="0" y="0"/>
                </a:moveTo>
                <a:lnTo>
                  <a:pt x="12192000" y="0"/>
                </a:lnTo>
                <a:lnTo>
                  <a:pt x="12192000" y="399288"/>
                </a:lnTo>
                <a:lnTo>
                  <a:pt x="0" y="399288"/>
                </a:lnTo>
                <a:lnTo>
                  <a:pt x="0" y="0"/>
                </a:lnTo>
                <a:close/>
              </a:path>
            </a:pathLst>
          </a:custGeom>
          <a:solidFill>
            <a:srgbClr val="45B4EE"/>
          </a:solidFill>
        </p:spPr>
        <p:txBody>
          <a:bodyPr wrap="square" lIns="0" tIns="0" rIns="0" bIns="0" rtlCol="0"/>
          <a:lstStyle/>
          <a:p/>
        </p:txBody>
      </p:sp>
      <p:sp>
        <p:nvSpPr>
          <p:cNvPr id="4" name="object 4"/>
          <p:cNvSpPr/>
          <p:nvPr/>
        </p:nvSpPr>
        <p:spPr>
          <a:xfrm>
            <a:off x="435863" y="326136"/>
            <a:ext cx="405765" cy="399415"/>
          </a:xfrm>
          <a:custGeom>
            <a:avLst/>
            <a:gdLst/>
            <a:ahLst/>
            <a:cxnLst/>
            <a:rect l="l" t="t" r="r" b="b"/>
            <a:pathLst>
              <a:path w="405765" h="399415">
                <a:moveTo>
                  <a:pt x="202692" y="399288"/>
                </a:moveTo>
                <a:lnTo>
                  <a:pt x="0" y="199644"/>
                </a:lnTo>
                <a:lnTo>
                  <a:pt x="202692" y="0"/>
                </a:lnTo>
                <a:lnTo>
                  <a:pt x="405383" y="199644"/>
                </a:lnTo>
                <a:lnTo>
                  <a:pt x="202692" y="399288"/>
                </a:lnTo>
                <a:close/>
              </a:path>
            </a:pathLst>
          </a:custGeom>
          <a:solidFill>
            <a:srgbClr val="1E7ECA"/>
          </a:solidFill>
        </p:spPr>
        <p:txBody>
          <a:bodyPr wrap="square" lIns="0" tIns="0" rIns="0" bIns="0" rtlCol="0"/>
          <a:lstStyle/>
          <a:p/>
        </p:txBody>
      </p:sp>
      <p:sp>
        <p:nvSpPr>
          <p:cNvPr id="5" name="object 5"/>
          <p:cNvSpPr/>
          <p:nvPr/>
        </p:nvSpPr>
        <p:spPr>
          <a:xfrm>
            <a:off x="646176" y="1013460"/>
            <a:ext cx="5558155" cy="462280"/>
          </a:xfrm>
          <a:custGeom>
            <a:avLst/>
            <a:gdLst/>
            <a:ahLst/>
            <a:cxnLst/>
            <a:rect l="l" t="t" r="r" b="b"/>
            <a:pathLst>
              <a:path w="5558155" h="462280">
                <a:moveTo>
                  <a:pt x="5463540" y="461771"/>
                </a:moveTo>
                <a:lnTo>
                  <a:pt x="94487" y="461771"/>
                </a:lnTo>
                <a:lnTo>
                  <a:pt x="57878" y="454266"/>
                </a:lnTo>
                <a:lnTo>
                  <a:pt x="27889" y="433978"/>
                </a:lnTo>
                <a:lnTo>
                  <a:pt x="7577" y="403964"/>
                </a:lnTo>
                <a:lnTo>
                  <a:pt x="0" y="367283"/>
                </a:lnTo>
                <a:lnTo>
                  <a:pt x="0" y="94487"/>
                </a:lnTo>
                <a:lnTo>
                  <a:pt x="7577" y="57378"/>
                </a:lnTo>
                <a:lnTo>
                  <a:pt x="27889" y="27222"/>
                </a:lnTo>
                <a:lnTo>
                  <a:pt x="57878" y="7077"/>
                </a:lnTo>
                <a:lnTo>
                  <a:pt x="94487" y="0"/>
                </a:lnTo>
                <a:lnTo>
                  <a:pt x="5463540" y="0"/>
                </a:lnTo>
                <a:lnTo>
                  <a:pt x="5500506" y="7077"/>
                </a:lnTo>
                <a:lnTo>
                  <a:pt x="5530615" y="27222"/>
                </a:lnTo>
                <a:lnTo>
                  <a:pt x="5550808" y="57378"/>
                </a:lnTo>
                <a:lnTo>
                  <a:pt x="5558028" y="94487"/>
                </a:lnTo>
                <a:lnTo>
                  <a:pt x="5558028" y="367283"/>
                </a:lnTo>
                <a:lnTo>
                  <a:pt x="5550808" y="403964"/>
                </a:lnTo>
                <a:lnTo>
                  <a:pt x="5530615" y="433978"/>
                </a:lnTo>
                <a:lnTo>
                  <a:pt x="5500506" y="454266"/>
                </a:lnTo>
                <a:lnTo>
                  <a:pt x="5463540" y="461771"/>
                </a:lnTo>
                <a:close/>
              </a:path>
            </a:pathLst>
          </a:custGeom>
          <a:solidFill>
            <a:srgbClr val="1E7ECA"/>
          </a:solidFill>
        </p:spPr>
        <p:txBody>
          <a:bodyPr wrap="square" lIns="0" tIns="0" rIns="0" bIns="0" rtlCol="0"/>
          <a:lstStyle/>
          <a:p/>
        </p:txBody>
      </p:sp>
      <p:sp>
        <p:nvSpPr>
          <p:cNvPr id="6" name="object 6"/>
          <p:cNvSpPr txBox="1"/>
          <p:nvPr/>
        </p:nvSpPr>
        <p:spPr>
          <a:xfrm>
            <a:off x="1011961" y="1074191"/>
            <a:ext cx="4826000" cy="289560"/>
          </a:xfrm>
          <a:prstGeom prst="rect">
            <a:avLst/>
          </a:prstGeom>
        </p:spPr>
        <p:txBody>
          <a:bodyPr vert="horz" wrap="square" lIns="0" tIns="12700" rIns="0" bIns="0" rtlCol="0">
            <a:spAutoFit/>
          </a:bodyPr>
          <a:lstStyle/>
          <a:p>
            <a:pPr marL="12700">
              <a:lnSpc>
                <a:spcPct val="100000"/>
              </a:lnSpc>
              <a:spcBef>
                <a:spcPts val="100"/>
              </a:spcBef>
            </a:pP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四</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开展常态化全民安全教育大宣传活动</a:t>
            </a:r>
            <a:endParaRPr lang="zh-CN" altLang="en-US" sz="1800">
              <a:latin typeface="华文中宋" panose="02010600040101010101" charset="-122"/>
              <a:cs typeface="华文中宋" panose="02010600040101010101" charset="-122"/>
            </a:endParaRPr>
          </a:p>
        </p:txBody>
      </p:sp>
      <p:sp>
        <p:nvSpPr>
          <p:cNvPr id="7" name="object 7"/>
          <p:cNvSpPr/>
          <p:nvPr/>
        </p:nvSpPr>
        <p:spPr>
          <a:xfrm>
            <a:off x="202349" y="1458188"/>
            <a:ext cx="2596616" cy="1036002"/>
          </a:xfrm>
          <a:prstGeom prst="rect">
            <a:avLst/>
          </a:prstGeom>
          <a:blipFill>
            <a:blip r:embed="rId1" cstate="print"/>
            <a:stretch>
              <a:fillRect/>
            </a:stretch>
          </a:blipFill>
        </p:spPr>
        <p:txBody>
          <a:bodyPr wrap="square" lIns="0" tIns="0" rIns="0" bIns="0" rtlCol="0"/>
          <a:lstStyle/>
          <a:p/>
        </p:txBody>
      </p:sp>
      <p:sp>
        <p:nvSpPr>
          <p:cNvPr id="8" name="object 8"/>
          <p:cNvSpPr/>
          <p:nvPr/>
        </p:nvSpPr>
        <p:spPr>
          <a:xfrm>
            <a:off x="1695183" y="1458188"/>
            <a:ext cx="1147826" cy="1036002"/>
          </a:xfrm>
          <a:prstGeom prst="rect">
            <a:avLst/>
          </a:prstGeom>
          <a:blipFill>
            <a:blip r:embed="rId2" cstate="print"/>
            <a:stretch>
              <a:fillRect/>
            </a:stretch>
          </a:blipFill>
        </p:spPr>
        <p:txBody>
          <a:bodyPr wrap="square" lIns="0" tIns="0" rIns="0" bIns="0" rtlCol="0"/>
          <a:lstStyle/>
          <a:p/>
        </p:txBody>
      </p:sp>
      <p:sp>
        <p:nvSpPr>
          <p:cNvPr id="9" name="object 9"/>
          <p:cNvSpPr/>
          <p:nvPr/>
        </p:nvSpPr>
        <p:spPr>
          <a:xfrm>
            <a:off x="1962645" y="1458188"/>
            <a:ext cx="1147826" cy="1036002"/>
          </a:xfrm>
          <a:prstGeom prst="rect">
            <a:avLst/>
          </a:prstGeom>
          <a:blipFill>
            <a:blip r:embed="rId3" cstate="print"/>
            <a:stretch>
              <a:fillRect/>
            </a:stretch>
          </a:blipFill>
        </p:spPr>
        <p:txBody>
          <a:bodyPr wrap="square" lIns="0" tIns="0" rIns="0" bIns="0" rtlCol="0"/>
          <a:lstStyle/>
          <a:p/>
        </p:txBody>
      </p:sp>
      <p:sp>
        <p:nvSpPr>
          <p:cNvPr id="10" name="object 10"/>
          <p:cNvSpPr/>
          <p:nvPr/>
        </p:nvSpPr>
        <p:spPr>
          <a:xfrm>
            <a:off x="2139695" y="1940051"/>
            <a:ext cx="3366770" cy="0"/>
          </a:xfrm>
          <a:custGeom>
            <a:avLst/>
            <a:gdLst/>
            <a:ahLst/>
            <a:cxnLst/>
            <a:rect l="l" t="t" r="r" b="b"/>
            <a:pathLst>
              <a:path w="3366770">
                <a:moveTo>
                  <a:pt x="0" y="0"/>
                </a:moveTo>
                <a:lnTo>
                  <a:pt x="3366516" y="0"/>
                </a:lnTo>
              </a:path>
            </a:pathLst>
          </a:custGeom>
          <a:ln w="3175">
            <a:solidFill>
              <a:srgbClr val="45B4EE"/>
            </a:solidFill>
          </a:ln>
        </p:spPr>
        <p:txBody>
          <a:bodyPr wrap="square" lIns="0" tIns="0" rIns="0" bIns="0" rtlCol="0"/>
          <a:lstStyle/>
          <a:p/>
        </p:txBody>
      </p:sp>
      <p:sp>
        <p:nvSpPr>
          <p:cNvPr id="11" name="object 11"/>
          <p:cNvSpPr/>
          <p:nvPr/>
        </p:nvSpPr>
        <p:spPr>
          <a:xfrm>
            <a:off x="2139492" y="1940394"/>
            <a:ext cx="3367404" cy="0"/>
          </a:xfrm>
          <a:custGeom>
            <a:avLst/>
            <a:gdLst/>
            <a:ahLst/>
            <a:cxnLst/>
            <a:rect l="l" t="t" r="r" b="b"/>
            <a:pathLst>
              <a:path w="3367404">
                <a:moveTo>
                  <a:pt x="0" y="0"/>
                </a:moveTo>
                <a:lnTo>
                  <a:pt x="3367163" y="0"/>
                </a:lnTo>
              </a:path>
            </a:pathLst>
          </a:custGeom>
          <a:ln w="7620">
            <a:solidFill>
              <a:srgbClr val="45B4EE"/>
            </a:solidFill>
          </a:ln>
        </p:spPr>
        <p:txBody>
          <a:bodyPr wrap="square" lIns="0" tIns="0" rIns="0" bIns="0" rtlCol="0"/>
          <a:lstStyle/>
          <a:p/>
        </p:txBody>
      </p:sp>
      <p:sp>
        <p:nvSpPr>
          <p:cNvPr id="12" name="object 12"/>
          <p:cNvSpPr txBox="1"/>
          <p:nvPr/>
        </p:nvSpPr>
        <p:spPr>
          <a:xfrm>
            <a:off x="457200" y="2057400"/>
            <a:ext cx="11254105" cy="4444365"/>
          </a:xfrm>
          <a:prstGeom prst="rect">
            <a:avLst/>
          </a:prstGeom>
        </p:spPr>
        <p:txBody>
          <a:bodyPr vert="horz" wrap="square" lIns="0" tIns="12700" rIns="0" bIns="0" rtlCol="0">
            <a:spAutoFit/>
          </a:bodyPr>
          <a:lstStyle/>
          <a:p>
            <a:pPr marL="355600">
              <a:lnSpc>
                <a:spcPct val="100000"/>
              </a:lnSpc>
              <a:spcBef>
                <a:spcPts val="100"/>
              </a:spcBef>
            </a:pPr>
            <a:r>
              <a:rPr lang="zh-CN" altLang="en-US" sz="1800">
                <a:latin typeface="华文中宋" panose="02010600040101010101" charset="-122"/>
                <a:cs typeface="华文中宋" panose="02010600040101010101" charset="-122"/>
              </a:rPr>
              <a:t>一是开展安全宣传</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五进</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活动。深入贯彻落实国家、省、市、县关于安全生产重要决策部署，聘请专家、讲师组成宣讲团，深入危险化学品、冶金工贸、消防、燃气、餐饮等重点行业企业基层一线，开展畅通生命通道、燃气安全、有限空间作业等应急科普宣传</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深入企业，指导企业积极培育安全文化，学好用好重大事故隐患判定标准，开展疏散逃生演练</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深入农村，重点宣传农机、沼气、农药使用等安全知识，开展农村自建房安全科普教育，增强居民房屋安全意识</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深入社区，开展</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进门入户送安全</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宣传活动，广泛发动安全网格员、物业工作人员、安全志愿者重点宣传</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畅通生命通道</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相关科普知识</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深入学校，将安全教育融入日常教学，针对宿舍、教室、实验室、食堂等人员密集重点场所开展安全隐患排查、避险逃生培训和演练</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深入家庭，普及电动自行车充电安全、储能设备安全、燃气安全和用电安全等知识，指导开展居家安全检查，熟知避险逃生路线，不断提升公众风险防范、安全应急意识和自救互救能力，营造浓厚安全氛围。二是开展</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应急先锋</a:t>
            </a:r>
            <a:r>
              <a:rPr lang="en-US" altLang="zh-CN" sz="1800">
                <a:latin typeface="华文中宋" panose="02010600040101010101" charset="-122"/>
                <a:cs typeface="华文中宋" panose="02010600040101010101" charset="-122"/>
              </a:rPr>
              <a:t>·2024”</a:t>
            </a:r>
            <a:r>
              <a:rPr lang="zh-CN" altLang="en-US" sz="1800">
                <a:latin typeface="华文中宋" panose="02010600040101010101" charset="-122"/>
                <a:cs typeface="华文中宋" panose="02010600040101010101" charset="-122"/>
              </a:rPr>
              <a:t>先进典型选树活动。配合县安委办开展</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应急先锋</a:t>
            </a:r>
            <a:r>
              <a:rPr lang="en-US" altLang="zh-CN" sz="1800">
                <a:latin typeface="华文中宋" panose="02010600040101010101" charset="-122"/>
                <a:cs typeface="华文中宋" panose="02010600040101010101" charset="-122"/>
              </a:rPr>
              <a:t>·2024”</a:t>
            </a:r>
            <a:r>
              <a:rPr lang="zh-CN" altLang="en-US" sz="1800">
                <a:latin typeface="华文中宋" panose="02010600040101010101" charset="-122"/>
                <a:cs typeface="华文中宋" panose="02010600040101010101" charset="-122"/>
              </a:rPr>
              <a:t>先进典型选树活动，组织</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应急先锋</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巡回宣讲，弘扬新时代全镇安全生产、防灾减灾救灾、应急管理战线广大干部职工忠诚敬业、实干担当的精神风貌和时代风采。三是开展新媒体视频征集展播活动。根据县安委办要求，广泛征集我镇各行各业安全生产工作亮点，运用生动形象的短视频内容，充分展示本单位好的做法和经验，引导广大干部职工和社会公众关注身边风险隐患，传递身边安全故事。四是开展</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专家讲安全</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系列访谈活动。组织广大干部职工观看在晋城电视台开设的</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专家讲安全</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系列访谈节目，积极向社会公众普及安全生产、应急管理和防灾减灾政策法规和自救互救常识。</a:t>
            </a:r>
            <a:endParaRPr lang="zh-CN" altLang="en-US" sz="1800">
              <a:latin typeface="华文中宋" panose="02010600040101010101" charset="-122"/>
              <a:cs typeface="华文中宋" panose="02010600040101010101"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6805" y="277494"/>
            <a:ext cx="1447165" cy="451484"/>
          </a:xfrm>
          <a:prstGeom prst="rect">
            <a:avLst/>
          </a:prstGeom>
        </p:spPr>
        <p:txBody>
          <a:bodyPr vert="horz" wrap="square" lIns="0" tIns="12065" rIns="0" bIns="0" rtlCol="0">
            <a:spAutoFit/>
          </a:bodyPr>
          <a:lstStyle/>
          <a:p>
            <a:pPr marL="12700">
              <a:lnSpc>
                <a:spcPct val="100000"/>
              </a:lnSpc>
              <a:spcBef>
                <a:spcPts val="95"/>
              </a:spcBef>
            </a:pPr>
            <a:r>
              <a:rPr sz="2800" dirty="0">
                <a:solidFill>
                  <a:srgbClr val="1E7ECA"/>
                </a:solidFill>
              </a:rPr>
              <a:t>主要活</a:t>
            </a:r>
            <a:r>
              <a:rPr sz="2800" spc="-5" dirty="0">
                <a:solidFill>
                  <a:srgbClr val="1E7ECA"/>
                </a:solidFill>
              </a:rPr>
              <a:t>动</a:t>
            </a:r>
            <a:endParaRPr sz="2800"/>
          </a:p>
        </p:txBody>
      </p:sp>
      <p:sp>
        <p:nvSpPr>
          <p:cNvPr id="3" name="object 3"/>
          <p:cNvSpPr/>
          <p:nvPr/>
        </p:nvSpPr>
        <p:spPr>
          <a:xfrm>
            <a:off x="0" y="6458711"/>
            <a:ext cx="12192000" cy="399415"/>
          </a:xfrm>
          <a:custGeom>
            <a:avLst/>
            <a:gdLst/>
            <a:ahLst/>
            <a:cxnLst/>
            <a:rect l="l" t="t" r="r" b="b"/>
            <a:pathLst>
              <a:path w="12192000" h="399415">
                <a:moveTo>
                  <a:pt x="0" y="0"/>
                </a:moveTo>
                <a:lnTo>
                  <a:pt x="12192000" y="0"/>
                </a:lnTo>
                <a:lnTo>
                  <a:pt x="12192000" y="399288"/>
                </a:lnTo>
                <a:lnTo>
                  <a:pt x="0" y="399288"/>
                </a:lnTo>
                <a:lnTo>
                  <a:pt x="0" y="0"/>
                </a:lnTo>
                <a:close/>
              </a:path>
            </a:pathLst>
          </a:custGeom>
          <a:solidFill>
            <a:srgbClr val="45B4EE"/>
          </a:solidFill>
        </p:spPr>
        <p:txBody>
          <a:bodyPr wrap="square" lIns="0" tIns="0" rIns="0" bIns="0" rtlCol="0"/>
          <a:lstStyle/>
          <a:p/>
        </p:txBody>
      </p:sp>
      <p:sp>
        <p:nvSpPr>
          <p:cNvPr id="4" name="object 4"/>
          <p:cNvSpPr/>
          <p:nvPr/>
        </p:nvSpPr>
        <p:spPr>
          <a:xfrm>
            <a:off x="435863" y="326136"/>
            <a:ext cx="405765" cy="399415"/>
          </a:xfrm>
          <a:custGeom>
            <a:avLst/>
            <a:gdLst/>
            <a:ahLst/>
            <a:cxnLst/>
            <a:rect l="l" t="t" r="r" b="b"/>
            <a:pathLst>
              <a:path w="405765" h="399415">
                <a:moveTo>
                  <a:pt x="202692" y="399288"/>
                </a:moveTo>
                <a:lnTo>
                  <a:pt x="0" y="199644"/>
                </a:lnTo>
                <a:lnTo>
                  <a:pt x="202692" y="0"/>
                </a:lnTo>
                <a:lnTo>
                  <a:pt x="405383" y="199644"/>
                </a:lnTo>
                <a:lnTo>
                  <a:pt x="202692" y="399288"/>
                </a:lnTo>
                <a:close/>
              </a:path>
            </a:pathLst>
          </a:custGeom>
          <a:solidFill>
            <a:srgbClr val="1E7ECA"/>
          </a:solidFill>
        </p:spPr>
        <p:txBody>
          <a:bodyPr wrap="square" lIns="0" tIns="0" rIns="0" bIns="0" rtlCol="0"/>
          <a:lstStyle/>
          <a:p/>
        </p:txBody>
      </p:sp>
      <p:sp>
        <p:nvSpPr>
          <p:cNvPr id="5" name="object 5"/>
          <p:cNvSpPr txBox="1"/>
          <p:nvPr/>
        </p:nvSpPr>
        <p:spPr>
          <a:xfrm>
            <a:off x="850900" y="2305685"/>
            <a:ext cx="10416540" cy="3453129"/>
          </a:xfrm>
          <a:prstGeom prst="rect">
            <a:avLst/>
          </a:prstGeom>
        </p:spPr>
        <p:txBody>
          <a:bodyPr vert="horz" wrap="square" lIns="0" tIns="12065" rIns="0" bIns="0" rtlCol="0">
            <a:spAutoFit/>
          </a:bodyPr>
          <a:lstStyle/>
          <a:p>
            <a:pPr marL="269875">
              <a:lnSpc>
                <a:spcPct val="100000"/>
              </a:lnSpc>
              <a:spcBef>
                <a:spcPts val="95"/>
              </a:spcBef>
            </a:pPr>
            <a:r>
              <a:rPr sz="1600" spc="100" dirty="0">
                <a:solidFill>
                  <a:srgbClr val="404040"/>
                </a:solidFill>
                <a:latin typeface="华文中宋" panose="02010600040101010101" charset="-122"/>
                <a:cs typeface="华文中宋" panose="02010600040101010101" charset="-122"/>
              </a:rPr>
              <a:t>各站所、各行政村要根据潜在的重大灾害隐患、重点行业领域风险，结合安全宣传“五进”工作，组织开</a:t>
            </a:r>
            <a:r>
              <a:rPr sz="1600" spc="-5" dirty="0">
                <a:solidFill>
                  <a:srgbClr val="404040"/>
                </a:solidFill>
                <a:latin typeface="华文中宋" panose="02010600040101010101" charset="-122"/>
                <a:cs typeface="华文中宋" panose="02010600040101010101" charset="-122"/>
              </a:rPr>
              <a:t>展</a:t>
            </a:r>
            <a:endParaRPr sz="1600">
              <a:latin typeface="华文中宋" panose="02010600040101010101" charset="-122"/>
              <a:cs typeface="华文中宋" panose="02010600040101010101" charset="-122"/>
            </a:endParaRPr>
          </a:p>
          <a:p>
            <a:pPr marL="12700" marR="46355" algn="just">
              <a:lnSpc>
                <a:spcPct val="260000"/>
              </a:lnSpc>
              <a:spcBef>
                <a:spcPts val="125"/>
              </a:spcBef>
            </a:pPr>
            <a:r>
              <a:rPr sz="1600" spc="100" dirty="0">
                <a:solidFill>
                  <a:srgbClr val="404040"/>
                </a:solidFill>
                <a:latin typeface="华文中宋" panose="02010600040101010101" charset="-122"/>
                <a:cs typeface="华文中宋" panose="02010600040101010101" charset="-122"/>
              </a:rPr>
              <a:t>好有效管用的、有针对性应急演练。一是组织开展地震和地质灾害综合应急演练、防汛抢险应急演练。二是</a:t>
            </a:r>
            <a:r>
              <a:rPr sz="1600" spc="-5" dirty="0">
                <a:solidFill>
                  <a:srgbClr val="404040"/>
                </a:solidFill>
                <a:latin typeface="华文中宋" panose="02010600040101010101" charset="-122"/>
                <a:cs typeface="华文中宋" panose="02010600040101010101" charset="-122"/>
              </a:rPr>
              <a:t>各 </a:t>
            </a:r>
            <a:r>
              <a:rPr sz="1600" spc="100" dirty="0">
                <a:solidFill>
                  <a:srgbClr val="404040"/>
                </a:solidFill>
                <a:latin typeface="华文中宋" panose="02010600040101010101" charset="-122"/>
                <a:cs typeface="华文中宋" panose="02010600040101010101" charset="-122"/>
              </a:rPr>
              <a:t>单位，特别是农村、旅游景点、学校、卫生院等基层单元，要贴近实际，针对性开展好地震地质灾害、坍塌</a:t>
            </a:r>
            <a:r>
              <a:rPr sz="1600" spc="-5" dirty="0">
                <a:solidFill>
                  <a:srgbClr val="404040"/>
                </a:solidFill>
                <a:latin typeface="华文中宋" panose="02010600040101010101" charset="-122"/>
                <a:cs typeface="华文中宋" panose="02010600040101010101" charset="-122"/>
              </a:rPr>
              <a:t>、 </a:t>
            </a:r>
            <a:r>
              <a:rPr sz="1600" spc="100" dirty="0">
                <a:solidFill>
                  <a:srgbClr val="404040"/>
                </a:solidFill>
                <a:latin typeface="华文中宋" panose="02010600040101010101" charset="-122"/>
                <a:cs typeface="华文中宋" panose="02010600040101010101" charset="-122"/>
              </a:rPr>
              <a:t>火灾、溺水、坠落、踩踏等为主要内容的应急演练。三是各行业企业要根据行业领域事故特点，认真排查梳</a:t>
            </a:r>
            <a:r>
              <a:rPr sz="1600" spc="-5" dirty="0">
                <a:solidFill>
                  <a:srgbClr val="404040"/>
                </a:solidFill>
                <a:latin typeface="华文中宋" panose="02010600040101010101" charset="-122"/>
                <a:cs typeface="华文中宋" panose="02010600040101010101" charset="-122"/>
              </a:rPr>
              <a:t>理 </a:t>
            </a:r>
            <a:r>
              <a:rPr sz="1600" spc="100" dirty="0">
                <a:solidFill>
                  <a:srgbClr val="404040"/>
                </a:solidFill>
                <a:latin typeface="华文中宋" panose="02010600040101010101" charset="-122"/>
                <a:cs typeface="华文中宋" panose="02010600040101010101" charset="-122"/>
              </a:rPr>
              <a:t>重大安全风险，让全体从业人员时刻牢记安全生产岗位责任。要组织一次事故应急演练，开展一次从业人员</a:t>
            </a:r>
            <a:r>
              <a:rPr sz="1600" spc="-5" dirty="0">
                <a:solidFill>
                  <a:srgbClr val="404040"/>
                </a:solidFill>
                <a:latin typeface="华文中宋" panose="02010600040101010101" charset="-122"/>
                <a:cs typeface="华文中宋" panose="02010600040101010101" charset="-122"/>
              </a:rPr>
              <a:t>自 </a:t>
            </a:r>
            <a:r>
              <a:rPr sz="1600" spc="100" dirty="0">
                <a:solidFill>
                  <a:srgbClr val="404040"/>
                </a:solidFill>
                <a:latin typeface="华文中宋" panose="02010600040101010101" charset="-122"/>
                <a:cs typeface="华文中宋" panose="02010600040101010101" charset="-122"/>
              </a:rPr>
              <a:t>救互救技能培训，让所有员工熟知安全逃生出口</a:t>
            </a:r>
            <a:r>
              <a:rPr sz="1600" spc="95" dirty="0">
                <a:solidFill>
                  <a:srgbClr val="404040"/>
                </a:solidFill>
                <a:latin typeface="华文中宋" panose="02010600040101010101" charset="-122"/>
                <a:cs typeface="华文中宋" panose="02010600040101010101" charset="-122"/>
              </a:rPr>
              <a:t>(</a:t>
            </a:r>
            <a:r>
              <a:rPr sz="1600" spc="100" dirty="0">
                <a:solidFill>
                  <a:srgbClr val="404040"/>
                </a:solidFill>
                <a:latin typeface="华文中宋" panose="02010600040101010101" charset="-122"/>
                <a:cs typeface="华文中宋" panose="02010600040101010101" charset="-122"/>
              </a:rPr>
              <a:t>或避灾路线</a:t>
            </a:r>
            <a:r>
              <a:rPr sz="1600" spc="95" dirty="0">
                <a:solidFill>
                  <a:srgbClr val="404040"/>
                </a:solidFill>
                <a:latin typeface="华文中宋" panose="02010600040101010101" charset="-122"/>
                <a:cs typeface="华文中宋" panose="02010600040101010101" charset="-122"/>
              </a:rPr>
              <a:t>)，</a:t>
            </a:r>
            <a:r>
              <a:rPr sz="1600" spc="100" dirty="0">
                <a:solidFill>
                  <a:srgbClr val="404040"/>
                </a:solidFill>
                <a:latin typeface="华文中宋" panose="02010600040101010101" charset="-122"/>
                <a:cs typeface="华文中宋" panose="02010600040101010101" charset="-122"/>
              </a:rPr>
              <a:t>熟练掌握避险自救技能</a:t>
            </a:r>
            <a:r>
              <a:rPr sz="1600" spc="-5" dirty="0">
                <a:solidFill>
                  <a:srgbClr val="404040"/>
                </a:solidFill>
                <a:latin typeface="华文中宋" panose="02010600040101010101" charset="-122"/>
                <a:cs typeface="华文中宋" panose="02010600040101010101" charset="-122"/>
              </a:rPr>
              <a:t>。</a:t>
            </a:r>
            <a:endParaRPr sz="1600">
              <a:latin typeface="华文中宋" panose="02010600040101010101" charset="-122"/>
              <a:cs typeface="华文中宋" panose="02010600040101010101" charset="-122"/>
            </a:endParaRPr>
          </a:p>
        </p:txBody>
      </p:sp>
      <p:sp>
        <p:nvSpPr>
          <p:cNvPr id="6" name="object 6"/>
          <p:cNvSpPr/>
          <p:nvPr/>
        </p:nvSpPr>
        <p:spPr>
          <a:xfrm>
            <a:off x="883920" y="850265"/>
            <a:ext cx="5212080" cy="588645"/>
          </a:xfrm>
          <a:custGeom>
            <a:avLst/>
            <a:gdLst/>
            <a:ahLst/>
            <a:cxnLst/>
            <a:rect l="l" t="t" r="r" b="b"/>
            <a:pathLst>
              <a:path w="3989070" h="588644">
                <a:moveTo>
                  <a:pt x="3694176" y="588264"/>
                </a:moveTo>
                <a:lnTo>
                  <a:pt x="294132" y="588264"/>
                </a:lnTo>
                <a:lnTo>
                  <a:pt x="246305" y="584476"/>
                </a:lnTo>
                <a:lnTo>
                  <a:pt x="200941" y="573367"/>
                </a:lnTo>
                <a:lnTo>
                  <a:pt x="158650" y="555543"/>
                </a:lnTo>
                <a:lnTo>
                  <a:pt x="120043" y="531614"/>
                </a:lnTo>
                <a:lnTo>
                  <a:pt x="85731" y="502188"/>
                </a:lnTo>
                <a:lnTo>
                  <a:pt x="56324" y="467872"/>
                </a:lnTo>
                <a:lnTo>
                  <a:pt x="32473" y="429362"/>
                </a:lnTo>
                <a:lnTo>
                  <a:pt x="14712" y="387135"/>
                </a:lnTo>
                <a:lnTo>
                  <a:pt x="3684" y="341855"/>
                </a:lnTo>
                <a:lnTo>
                  <a:pt x="0" y="294132"/>
                </a:lnTo>
                <a:lnTo>
                  <a:pt x="3684" y="246271"/>
                </a:lnTo>
                <a:lnTo>
                  <a:pt x="14712" y="200885"/>
                </a:lnTo>
                <a:lnTo>
                  <a:pt x="32473" y="158581"/>
                </a:lnTo>
                <a:lnTo>
                  <a:pt x="56405" y="119916"/>
                </a:lnTo>
                <a:lnTo>
                  <a:pt x="85795" y="85631"/>
                </a:lnTo>
                <a:lnTo>
                  <a:pt x="120088" y="56251"/>
                </a:lnTo>
                <a:lnTo>
                  <a:pt x="158678" y="32386"/>
                </a:lnTo>
                <a:lnTo>
                  <a:pt x="200954" y="14649"/>
                </a:lnTo>
                <a:lnTo>
                  <a:pt x="246309" y="3649"/>
                </a:lnTo>
                <a:lnTo>
                  <a:pt x="294132" y="0"/>
                </a:lnTo>
                <a:lnTo>
                  <a:pt x="3694176" y="0"/>
                </a:lnTo>
                <a:lnTo>
                  <a:pt x="3741917" y="3650"/>
                </a:lnTo>
                <a:lnTo>
                  <a:pt x="3787216" y="14651"/>
                </a:lnTo>
                <a:lnTo>
                  <a:pt x="3829465" y="32393"/>
                </a:lnTo>
                <a:lnTo>
                  <a:pt x="3868056" y="56267"/>
                </a:lnTo>
                <a:lnTo>
                  <a:pt x="3902378" y="85663"/>
                </a:lnTo>
                <a:lnTo>
                  <a:pt x="3931823" y="119971"/>
                </a:lnTo>
                <a:lnTo>
                  <a:pt x="3955743" y="158494"/>
                </a:lnTo>
                <a:lnTo>
                  <a:pt x="3973606" y="200755"/>
                </a:lnTo>
                <a:lnTo>
                  <a:pt x="3984769" y="246086"/>
                </a:lnTo>
                <a:lnTo>
                  <a:pt x="3988625" y="293878"/>
                </a:lnTo>
                <a:lnTo>
                  <a:pt x="3984769" y="341669"/>
                </a:lnTo>
                <a:lnTo>
                  <a:pt x="3973606" y="387004"/>
                </a:lnTo>
                <a:lnTo>
                  <a:pt x="3955743" y="429275"/>
                </a:lnTo>
                <a:lnTo>
                  <a:pt x="3931742" y="467927"/>
                </a:lnTo>
                <a:lnTo>
                  <a:pt x="3902314" y="502219"/>
                </a:lnTo>
                <a:lnTo>
                  <a:pt x="3868010" y="531630"/>
                </a:lnTo>
                <a:lnTo>
                  <a:pt x="3829438" y="555550"/>
                </a:lnTo>
                <a:lnTo>
                  <a:pt x="3787203" y="573369"/>
                </a:lnTo>
                <a:lnTo>
                  <a:pt x="3741913" y="584476"/>
                </a:lnTo>
                <a:lnTo>
                  <a:pt x="3694176" y="588264"/>
                </a:lnTo>
                <a:close/>
              </a:path>
            </a:pathLst>
          </a:custGeom>
          <a:solidFill>
            <a:srgbClr val="1C5CBB"/>
          </a:solidFill>
        </p:spPr>
        <p:txBody>
          <a:bodyPr wrap="square" lIns="0" tIns="0" rIns="0" bIns="0" rtlCol="0"/>
          <a:lstStyle/>
          <a:p/>
        </p:txBody>
      </p:sp>
      <p:sp>
        <p:nvSpPr>
          <p:cNvPr id="7" name="object 7"/>
          <p:cNvSpPr txBox="1"/>
          <p:nvPr/>
        </p:nvSpPr>
        <p:spPr>
          <a:xfrm>
            <a:off x="1219200" y="990600"/>
            <a:ext cx="4685030" cy="289560"/>
          </a:xfrm>
          <a:prstGeom prst="rect">
            <a:avLst/>
          </a:prstGeom>
        </p:spPr>
        <p:txBody>
          <a:bodyPr vert="horz" wrap="square" lIns="0" tIns="12700" rIns="0" bIns="0" rtlCol="0">
            <a:spAutoFit/>
          </a:bodyPr>
          <a:lstStyle/>
          <a:p>
            <a:pPr marL="12700">
              <a:lnSpc>
                <a:spcPct val="100000"/>
              </a:lnSpc>
              <a:spcBef>
                <a:spcPts val="100"/>
              </a:spcBef>
            </a:pP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五</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同步开展线下和线上安全生产大宣教活动</a:t>
            </a:r>
            <a:endParaRPr lang="zh-CN" altLang="en-US" sz="1800">
              <a:latin typeface="华文中宋" panose="02010600040101010101" charset="-122"/>
              <a:cs typeface="华文中宋" panose="02010600040101010101" charset="-122"/>
            </a:endParaRPr>
          </a:p>
        </p:txBody>
      </p:sp>
      <p:sp>
        <p:nvSpPr>
          <p:cNvPr id="8" name="object 8"/>
          <p:cNvSpPr/>
          <p:nvPr/>
        </p:nvSpPr>
        <p:spPr>
          <a:xfrm>
            <a:off x="3055620" y="1921319"/>
            <a:ext cx="3257550" cy="85090"/>
          </a:xfrm>
          <a:prstGeom prst="rect">
            <a:avLst/>
          </a:prstGeom>
          <a:blipFill>
            <a:blip r:embed="rId1" cstate="print"/>
            <a:stretch>
              <a:fillRect/>
            </a:stretch>
          </a:blipFill>
        </p:spPr>
        <p:txBody>
          <a:bodyPr wrap="square" lIns="0" tIns="0" rIns="0" bIns="0" rtlCol="0"/>
          <a:lstStyle/>
          <a:p/>
        </p:txBody>
      </p:sp>
      <p:sp>
        <p:nvSpPr>
          <p:cNvPr id="9" name="object 9"/>
          <p:cNvSpPr/>
          <p:nvPr/>
        </p:nvSpPr>
        <p:spPr>
          <a:xfrm>
            <a:off x="488099" y="1234033"/>
            <a:ext cx="2596616" cy="1036002"/>
          </a:xfrm>
          <a:prstGeom prst="rect">
            <a:avLst/>
          </a:prstGeom>
          <a:blipFill>
            <a:blip r:embed="rId2" cstate="print"/>
            <a:stretch>
              <a:fillRect/>
            </a:stretch>
          </a:blipFill>
        </p:spPr>
        <p:txBody>
          <a:bodyPr wrap="square" lIns="0" tIns="0" rIns="0" bIns="0" rtlCol="0"/>
          <a:lstStyle/>
          <a:p/>
        </p:txBody>
      </p:sp>
      <p:sp>
        <p:nvSpPr>
          <p:cNvPr id="10" name="object 10"/>
          <p:cNvSpPr/>
          <p:nvPr/>
        </p:nvSpPr>
        <p:spPr>
          <a:xfrm>
            <a:off x="1980933" y="1234033"/>
            <a:ext cx="1147826" cy="1036002"/>
          </a:xfrm>
          <a:prstGeom prst="rect">
            <a:avLst/>
          </a:prstGeom>
          <a:blipFill>
            <a:blip r:embed="rId3" cstate="print"/>
            <a:stretch>
              <a:fillRect/>
            </a:stretch>
          </a:blipFill>
        </p:spPr>
        <p:txBody>
          <a:bodyPr wrap="square" lIns="0" tIns="0" rIns="0" bIns="0" rtlCol="0"/>
          <a:lstStyle/>
          <a:p/>
        </p:txBody>
      </p:sp>
      <p:sp>
        <p:nvSpPr>
          <p:cNvPr id="11" name="object 11"/>
          <p:cNvSpPr/>
          <p:nvPr/>
        </p:nvSpPr>
        <p:spPr>
          <a:xfrm>
            <a:off x="2248395" y="1234033"/>
            <a:ext cx="1147826" cy="1036002"/>
          </a:xfrm>
          <a:prstGeom prst="rect">
            <a:avLst/>
          </a:prstGeom>
          <a:blipFill>
            <a:blip r:embed="rId4" cstate="print"/>
            <a:stretch>
              <a:fillRect/>
            </a:stretch>
          </a:blipFill>
        </p:spPr>
        <p:txBody>
          <a:bodyPr wrap="square" lIns="0" tIns="0" rIns="0" bIns="0" rtlCol="0"/>
          <a:lstStyle/>
          <a:p/>
        </p:txBody>
      </p:sp>
      <p:sp>
        <p:nvSpPr>
          <p:cNvPr id="12" name="object 12"/>
          <p:cNvSpPr/>
          <p:nvPr/>
        </p:nvSpPr>
        <p:spPr>
          <a:xfrm>
            <a:off x="2424683" y="1716023"/>
            <a:ext cx="3368040" cy="0"/>
          </a:xfrm>
          <a:custGeom>
            <a:avLst/>
            <a:gdLst/>
            <a:ahLst/>
            <a:cxnLst/>
            <a:rect l="l" t="t" r="r" b="b"/>
            <a:pathLst>
              <a:path w="3368040">
                <a:moveTo>
                  <a:pt x="0" y="0"/>
                </a:moveTo>
                <a:lnTo>
                  <a:pt x="3368040" y="0"/>
                </a:lnTo>
              </a:path>
            </a:pathLst>
          </a:custGeom>
          <a:ln w="3175">
            <a:solidFill>
              <a:srgbClr val="45B4EE"/>
            </a:solidFill>
          </a:ln>
        </p:spPr>
        <p:txBody>
          <a:bodyPr wrap="square" lIns="0" tIns="0" rIns="0" bIns="0" rtlCol="0"/>
          <a:lstStyle/>
          <a:p/>
        </p:txBody>
      </p:sp>
      <p:sp>
        <p:nvSpPr>
          <p:cNvPr id="13" name="object 13"/>
          <p:cNvSpPr/>
          <p:nvPr/>
        </p:nvSpPr>
        <p:spPr>
          <a:xfrm>
            <a:off x="2425242" y="1716239"/>
            <a:ext cx="3367404" cy="0"/>
          </a:xfrm>
          <a:custGeom>
            <a:avLst/>
            <a:gdLst/>
            <a:ahLst/>
            <a:cxnLst/>
            <a:rect l="l" t="t" r="r" b="b"/>
            <a:pathLst>
              <a:path w="3367404">
                <a:moveTo>
                  <a:pt x="0" y="0"/>
                </a:moveTo>
                <a:lnTo>
                  <a:pt x="3367163" y="0"/>
                </a:lnTo>
              </a:path>
            </a:pathLst>
          </a:custGeom>
          <a:ln w="7620">
            <a:solidFill>
              <a:srgbClr val="45B4EE"/>
            </a:solidFill>
          </a:ln>
        </p:spPr>
        <p:txBody>
          <a:bodyPr wrap="square" lIns="0" tIns="0" rIns="0" bIns="0" rtlCol="0"/>
          <a:lstStyl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6805" y="277494"/>
            <a:ext cx="1447165" cy="451484"/>
          </a:xfrm>
          <a:prstGeom prst="rect">
            <a:avLst/>
          </a:prstGeom>
        </p:spPr>
        <p:txBody>
          <a:bodyPr vert="horz" wrap="square" lIns="0" tIns="12065" rIns="0" bIns="0" rtlCol="0">
            <a:spAutoFit/>
          </a:bodyPr>
          <a:lstStyle/>
          <a:p>
            <a:pPr marL="12700">
              <a:lnSpc>
                <a:spcPct val="100000"/>
              </a:lnSpc>
              <a:spcBef>
                <a:spcPts val="95"/>
              </a:spcBef>
            </a:pPr>
            <a:r>
              <a:rPr sz="2800" dirty="0">
                <a:solidFill>
                  <a:srgbClr val="1E7ECA"/>
                </a:solidFill>
              </a:rPr>
              <a:t>主要活</a:t>
            </a:r>
            <a:r>
              <a:rPr sz="2800" spc="-5" dirty="0">
                <a:solidFill>
                  <a:srgbClr val="1E7ECA"/>
                </a:solidFill>
              </a:rPr>
              <a:t>动</a:t>
            </a:r>
            <a:endParaRPr sz="2800"/>
          </a:p>
        </p:txBody>
      </p:sp>
      <p:sp>
        <p:nvSpPr>
          <p:cNvPr id="3" name="object 3"/>
          <p:cNvSpPr/>
          <p:nvPr/>
        </p:nvSpPr>
        <p:spPr>
          <a:xfrm>
            <a:off x="0" y="6458711"/>
            <a:ext cx="12192000" cy="399415"/>
          </a:xfrm>
          <a:custGeom>
            <a:avLst/>
            <a:gdLst/>
            <a:ahLst/>
            <a:cxnLst/>
            <a:rect l="l" t="t" r="r" b="b"/>
            <a:pathLst>
              <a:path w="12192000" h="399415">
                <a:moveTo>
                  <a:pt x="0" y="0"/>
                </a:moveTo>
                <a:lnTo>
                  <a:pt x="12192000" y="0"/>
                </a:lnTo>
                <a:lnTo>
                  <a:pt x="12192000" y="399288"/>
                </a:lnTo>
                <a:lnTo>
                  <a:pt x="0" y="399288"/>
                </a:lnTo>
                <a:lnTo>
                  <a:pt x="0" y="0"/>
                </a:lnTo>
                <a:close/>
              </a:path>
            </a:pathLst>
          </a:custGeom>
          <a:solidFill>
            <a:srgbClr val="45B4EE"/>
          </a:solidFill>
        </p:spPr>
        <p:txBody>
          <a:bodyPr wrap="square" lIns="0" tIns="0" rIns="0" bIns="0" rtlCol="0"/>
          <a:lstStyle/>
          <a:p/>
        </p:txBody>
      </p:sp>
      <p:sp>
        <p:nvSpPr>
          <p:cNvPr id="4" name="object 4"/>
          <p:cNvSpPr/>
          <p:nvPr/>
        </p:nvSpPr>
        <p:spPr>
          <a:xfrm>
            <a:off x="435863" y="326136"/>
            <a:ext cx="405765" cy="399415"/>
          </a:xfrm>
          <a:custGeom>
            <a:avLst/>
            <a:gdLst/>
            <a:ahLst/>
            <a:cxnLst/>
            <a:rect l="l" t="t" r="r" b="b"/>
            <a:pathLst>
              <a:path w="405765" h="399415">
                <a:moveTo>
                  <a:pt x="202692" y="399288"/>
                </a:moveTo>
                <a:lnTo>
                  <a:pt x="0" y="199644"/>
                </a:lnTo>
                <a:lnTo>
                  <a:pt x="202692" y="0"/>
                </a:lnTo>
                <a:lnTo>
                  <a:pt x="405383" y="199644"/>
                </a:lnTo>
                <a:lnTo>
                  <a:pt x="202692" y="399288"/>
                </a:lnTo>
                <a:close/>
              </a:path>
            </a:pathLst>
          </a:custGeom>
          <a:solidFill>
            <a:srgbClr val="1E7ECA"/>
          </a:solidFill>
        </p:spPr>
        <p:txBody>
          <a:bodyPr wrap="square" lIns="0" tIns="0" rIns="0" bIns="0" rtlCol="0"/>
          <a:lstStyle/>
          <a:p/>
        </p:txBody>
      </p:sp>
      <p:sp>
        <p:nvSpPr>
          <p:cNvPr id="5" name="object 5"/>
          <p:cNvSpPr/>
          <p:nvPr/>
        </p:nvSpPr>
        <p:spPr>
          <a:xfrm>
            <a:off x="7440294" y="3097974"/>
            <a:ext cx="76200" cy="2926435"/>
          </a:xfrm>
          <a:prstGeom prst="rect">
            <a:avLst/>
          </a:prstGeom>
          <a:blipFill>
            <a:blip r:embed="rId1" cstate="print"/>
            <a:stretch>
              <a:fillRect/>
            </a:stretch>
          </a:blipFill>
        </p:spPr>
        <p:txBody>
          <a:bodyPr wrap="square" lIns="0" tIns="0" rIns="0" bIns="0" rtlCol="0"/>
          <a:lstStyle/>
          <a:p/>
        </p:txBody>
      </p:sp>
      <p:sp>
        <p:nvSpPr>
          <p:cNvPr id="6" name="object 6"/>
          <p:cNvSpPr txBox="1"/>
          <p:nvPr/>
        </p:nvSpPr>
        <p:spPr>
          <a:xfrm>
            <a:off x="885189" y="2247264"/>
            <a:ext cx="5511165" cy="3705225"/>
          </a:xfrm>
          <a:prstGeom prst="rect">
            <a:avLst/>
          </a:prstGeom>
        </p:spPr>
        <p:txBody>
          <a:bodyPr vert="horz" wrap="square" lIns="0" tIns="12065" rIns="0" bIns="0" rtlCol="0">
            <a:spAutoFit/>
          </a:bodyPr>
          <a:lstStyle/>
          <a:p>
            <a:pPr marL="317500">
              <a:lnSpc>
                <a:spcPct val="150000"/>
              </a:lnSpc>
              <a:spcBef>
                <a:spcPts val="95"/>
              </a:spcBef>
              <a:spcAft>
                <a:spcPts val="0"/>
              </a:spcAft>
            </a:pPr>
            <a:r>
              <a:rPr lang="zh-CN" altLang="en-US" sz="1600">
                <a:latin typeface="黑体" panose="02010609060101010101" charset="-122"/>
                <a:cs typeface="黑体" panose="02010609060101010101" charset="-122"/>
              </a:rPr>
              <a:t>开展</a:t>
            </a:r>
            <a:r>
              <a:rPr lang="en-US" altLang="zh-CN" sz="1600">
                <a:latin typeface="黑体" panose="02010609060101010101" charset="-122"/>
                <a:cs typeface="黑体" panose="02010609060101010101" charset="-122"/>
              </a:rPr>
              <a:t>“</a:t>
            </a:r>
            <a:r>
              <a:rPr lang="zh-CN" altLang="en-US" sz="1600">
                <a:latin typeface="黑体" panose="02010609060101010101" charset="-122"/>
                <a:cs typeface="黑体" panose="02010609060101010101" charset="-122"/>
              </a:rPr>
              <a:t>安全生产月</a:t>
            </a:r>
            <a:r>
              <a:rPr lang="en-US" altLang="zh-CN" sz="1600">
                <a:latin typeface="黑体" panose="02010609060101010101" charset="-122"/>
                <a:cs typeface="黑体" panose="02010609060101010101" charset="-122"/>
              </a:rPr>
              <a:t>”</a:t>
            </a:r>
            <a:r>
              <a:rPr lang="zh-CN" altLang="en-US" sz="1600">
                <a:latin typeface="黑体" panose="02010609060101010101" charset="-122"/>
                <a:cs typeface="黑体" panose="02010609060101010101" charset="-122"/>
              </a:rPr>
              <a:t>各项活动对于深入学习宣传贯彻习近平总书记关于安全生产的重要论述精神，宣传贯彻党和国家关于安全生产的重大决策部署和相关法律法规，普及安全知识、强化安全意识、提升安全素质、营造安全氛围具有十分重要的作用。各村、各相关站所、各企业主要负责人要高度重视，认真筹划部署，制定详细方案，层层压实责任，做好人力、物力和相关经费等保障。</a:t>
            </a:r>
            <a:r>
              <a:rPr lang="en-US" altLang="zh-CN" sz="1600">
                <a:latin typeface="黑体" panose="02010609060101010101" charset="-122"/>
                <a:cs typeface="黑体" panose="02010609060101010101" charset="-122"/>
              </a:rPr>
              <a:t>5</a:t>
            </a:r>
            <a:r>
              <a:rPr lang="zh-CN" altLang="en-US" sz="1600">
                <a:latin typeface="黑体" panose="02010609060101010101" charset="-122"/>
                <a:cs typeface="黑体" panose="02010609060101010101" charset="-122"/>
              </a:rPr>
              <a:t>月</a:t>
            </a:r>
            <a:r>
              <a:rPr lang="en-US" altLang="zh-CN" sz="1600">
                <a:latin typeface="黑体" panose="02010609060101010101" charset="-122"/>
                <a:cs typeface="黑体" panose="02010609060101010101" charset="-122"/>
              </a:rPr>
              <a:t>31</a:t>
            </a:r>
            <a:r>
              <a:rPr lang="zh-CN" altLang="en-US" sz="1600">
                <a:latin typeface="黑体" panose="02010609060101010101" charset="-122"/>
                <a:cs typeface="黑体" panose="02010609060101010101" charset="-122"/>
              </a:rPr>
              <a:t>日，镇安委办将举办我镇</a:t>
            </a:r>
            <a:r>
              <a:rPr lang="en-US" altLang="zh-CN" sz="1600">
                <a:latin typeface="黑体" panose="02010609060101010101" charset="-122"/>
                <a:cs typeface="黑体" panose="02010609060101010101" charset="-122"/>
              </a:rPr>
              <a:t>2024</a:t>
            </a:r>
            <a:r>
              <a:rPr lang="zh-CN" altLang="en-US" sz="1600">
                <a:latin typeface="黑体" panose="02010609060101010101" charset="-122"/>
                <a:cs typeface="黑体" panose="02010609060101010101" charset="-122"/>
              </a:rPr>
              <a:t>年第</a:t>
            </a:r>
            <a:r>
              <a:rPr lang="en-US" altLang="zh-CN" sz="1600">
                <a:latin typeface="黑体" panose="02010609060101010101" charset="-122"/>
                <a:cs typeface="黑体" panose="02010609060101010101" charset="-122"/>
              </a:rPr>
              <a:t>23</a:t>
            </a:r>
            <a:r>
              <a:rPr lang="zh-CN" altLang="en-US" sz="1600">
                <a:latin typeface="黑体" panose="02010609060101010101" charset="-122"/>
                <a:cs typeface="黑体" panose="02010609060101010101" charset="-122"/>
              </a:rPr>
              <a:t>个</a:t>
            </a:r>
            <a:r>
              <a:rPr lang="en-US" altLang="zh-CN" sz="1600">
                <a:latin typeface="黑体" panose="02010609060101010101" charset="-122"/>
                <a:cs typeface="黑体" panose="02010609060101010101" charset="-122"/>
              </a:rPr>
              <a:t>“</a:t>
            </a:r>
            <a:r>
              <a:rPr lang="zh-CN" altLang="en-US" sz="1600">
                <a:latin typeface="黑体" panose="02010609060101010101" charset="-122"/>
                <a:cs typeface="黑体" panose="02010609060101010101" charset="-122"/>
              </a:rPr>
              <a:t>安全生产月</a:t>
            </a:r>
            <a:r>
              <a:rPr lang="en-US" altLang="zh-CN" sz="1600">
                <a:latin typeface="黑体" panose="02010609060101010101" charset="-122"/>
                <a:cs typeface="黑体" panose="02010609060101010101" charset="-122"/>
              </a:rPr>
              <a:t>”</a:t>
            </a:r>
            <a:r>
              <a:rPr lang="zh-CN" altLang="en-US" sz="1600">
                <a:latin typeface="黑体" panose="02010609060101010101" charset="-122"/>
                <a:cs typeface="黑体" panose="02010609060101010101" charset="-122"/>
              </a:rPr>
              <a:t>活动启动仪式</a:t>
            </a:r>
            <a:r>
              <a:rPr lang="en-US" altLang="zh-CN" sz="1600">
                <a:latin typeface="黑体" panose="02010609060101010101" charset="-122"/>
                <a:cs typeface="黑体" panose="02010609060101010101" charset="-122"/>
              </a:rPr>
              <a:t>,</a:t>
            </a:r>
            <a:r>
              <a:rPr lang="zh-CN" altLang="en-US" sz="1600">
                <a:latin typeface="黑体" panose="02010609060101010101" charset="-122"/>
                <a:cs typeface="黑体" panose="02010609060101010101" charset="-122"/>
              </a:rPr>
              <a:t>各村、各相关站所、各企业也要结合各自实际，于当日同步启动，扎实开展我镇</a:t>
            </a:r>
            <a:r>
              <a:rPr lang="en-US" altLang="zh-CN" sz="1600">
                <a:latin typeface="黑体" panose="02010609060101010101" charset="-122"/>
                <a:cs typeface="黑体" panose="02010609060101010101" charset="-122"/>
              </a:rPr>
              <a:t>“</a:t>
            </a:r>
            <a:r>
              <a:rPr lang="zh-CN" altLang="en-US" sz="1600">
                <a:latin typeface="黑体" panose="02010609060101010101" charset="-122"/>
                <a:cs typeface="黑体" panose="02010609060101010101" charset="-122"/>
              </a:rPr>
              <a:t>安全生产月</a:t>
            </a:r>
            <a:r>
              <a:rPr lang="en-US" altLang="zh-CN" sz="1600">
                <a:latin typeface="黑体" panose="02010609060101010101" charset="-122"/>
                <a:cs typeface="黑体" panose="02010609060101010101" charset="-122"/>
              </a:rPr>
              <a:t>”</a:t>
            </a:r>
            <a:r>
              <a:rPr lang="zh-CN" altLang="en-US" sz="1600">
                <a:latin typeface="黑体" panose="02010609060101010101" charset="-122"/>
                <a:cs typeface="黑体" panose="02010609060101010101" charset="-122"/>
              </a:rPr>
              <a:t>五大活动。</a:t>
            </a:r>
            <a:endParaRPr lang="zh-CN" altLang="en-US" sz="1600">
              <a:latin typeface="黑体" panose="02010609060101010101" charset="-122"/>
              <a:cs typeface="黑体" panose="02010609060101010101" charset="-122"/>
            </a:endParaRPr>
          </a:p>
        </p:txBody>
      </p:sp>
      <p:sp>
        <p:nvSpPr>
          <p:cNvPr id="7" name="object 7"/>
          <p:cNvSpPr/>
          <p:nvPr/>
        </p:nvSpPr>
        <p:spPr>
          <a:xfrm>
            <a:off x="597420" y="1720138"/>
            <a:ext cx="5886450" cy="0"/>
          </a:xfrm>
          <a:custGeom>
            <a:avLst/>
            <a:gdLst/>
            <a:ahLst/>
            <a:cxnLst/>
            <a:rect l="l" t="t" r="r" b="b"/>
            <a:pathLst>
              <a:path w="5886450">
                <a:moveTo>
                  <a:pt x="0" y="0"/>
                </a:moveTo>
                <a:lnTo>
                  <a:pt x="5886450" y="0"/>
                </a:lnTo>
              </a:path>
            </a:pathLst>
          </a:custGeom>
          <a:ln w="19050">
            <a:solidFill>
              <a:srgbClr val="1E7ECA"/>
            </a:solidFill>
            <a:prstDash val="sysDot"/>
          </a:ln>
        </p:spPr>
        <p:txBody>
          <a:bodyPr wrap="square" lIns="0" tIns="0" rIns="0" bIns="0" rtlCol="0"/>
          <a:lstStyle/>
          <a:p/>
        </p:txBody>
      </p:sp>
      <p:sp>
        <p:nvSpPr>
          <p:cNvPr id="8" name="object 8"/>
          <p:cNvSpPr/>
          <p:nvPr/>
        </p:nvSpPr>
        <p:spPr>
          <a:xfrm>
            <a:off x="6502920" y="1710613"/>
            <a:ext cx="19050" cy="19050"/>
          </a:xfrm>
          <a:custGeom>
            <a:avLst/>
            <a:gdLst/>
            <a:ahLst/>
            <a:cxnLst/>
            <a:rect l="l" t="t" r="r" b="b"/>
            <a:pathLst>
              <a:path w="19050" h="19050">
                <a:moveTo>
                  <a:pt x="19050" y="19050"/>
                </a:moveTo>
                <a:lnTo>
                  <a:pt x="0" y="19050"/>
                </a:lnTo>
                <a:lnTo>
                  <a:pt x="0" y="0"/>
                </a:lnTo>
                <a:lnTo>
                  <a:pt x="19050" y="0"/>
                </a:lnTo>
                <a:lnTo>
                  <a:pt x="19050" y="19050"/>
                </a:lnTo>
                <a:close/>
              </a:path>
            </a:pathLst>
          </a:custGeom>
          <a:solidFill>
            <a:srgbClr val="1E7ECA"/>
          </a:solidFill>
        </p:spPr>
        <p:txBody>
          <a:bodyPr wrap="square" lIns="0" tIns="0" rIns="0" bIns="0" rtlCol="0"/>
          <a:lstStyle/>
          <a:p/>
        </p:txBody>
      </p:sp>
      <p:sp>
        <p:nvSpPr>
          <p:cNvPr id="9" name="object 9"/>
          <p:cNvSpPr/>
          <p:nvPr/>
        </p:nvSpPr>
        <p:spPr>
          <a:xfrm>
            <a:off x="6541020" y="1710613"/>
            <a:ext cx="19050" cy="19050"/>
          </a:xfrm>
          <a:custGeom>
            <a:avLst/>
            <a:gdLst/>
            <a:ahLst/>
            <a:cxnLst/>
            <a:rect l="l" t="t" r="r" b="b"/>
            <a:pathLst>
              <a:path w="19050" h="19050">
                <a:moveTo>
                  <a:pt x="19050" y="19050"/>
                </a:moveTo>
                <a:lnTo>
                  <a:pt x="0" y="19050"/>
                </a:lnTo>
                <a:lnTo>
                  <a:pt x="0" y="0"/>
                </a:lnTo>
                <a:lnTo>
                  <a:pt x="19050" y="0"/>
                </a:lnTo>
                <a:lnTo>
                  <a:pt x="19050" y="19050"/>
                </a:lnTo>
                <a:close/>
              </a:path>
            </a:pathLst>
          </a:custGeom>
          <a:solidFill>
            <a:srgbClr val="1E7ECA"/>
          </a:solidFill>
        </p:spPr>
        <p:txBody>
          <a:bodyPr wrap="square" lIns="0" tIns="0" rIns="0" bIns="0" rtlCol="0"/>
          <a:lstStyle/>
          <a:p/>
        </p:txBody>
      </p:sp>
      <p:sp>
        <p:nvSpPr>
          <p:cNvPr id="10" name="object 10"/>
          <p:cNvSpPr/>
          <p:nvPr/>
        </p:nvSpPr>
        <p:spPr>
          <a:xfrm>
            <a:off x="6579120" y="1710613"/>
            <a:ext cx="19050" cy="19050"/>
          </a:xfrm>
          <a:custGeom>
            <a:avLst/>
            <a:gdLst/>
            <a:ahLst/>
            <a:cxnLst/>
            <a:rect l="l" t="t" r="r" b="b"/>
            <a:pathLst>
              <a:path w="19050" h="19050">
                <a:moveTo>
                  <a:pt x="19050" y="19050"/>
                </a:moveTo>
                <a:lnTo>
                  <a:pt x="0" y="19050"/>
                </a:lnTo>
                <a:lnTo>
                  <a:pt x="0" y="0"/>
                </a:lnTo>
                <a:lnTo>
                  <a:pt x="19050" y="0"/>
                </a:lnTo>
                <a:lnTo>
                  <a:pt x="19050" y="19050"/>
                </a:lnTo>
                <a:close/>
              </a:path>
            </a:pathLst>
          </a:custGeom>
          <a:solidFill>
            <a:srgbClr val="1E7ECA"/>
          </a:solidFill>
        </p:spPr>
        <p:txBody>
          <a:bodyPr wrap="square" lIns="0" tIns="0" rIns="0" bIns="0" rtlCol="0"/>
          <a:lstStyle/>
          <a:p/>
        </p:txBody>
      </p:sp>
      <p:sp>
        <p:nvSpPr>
          <p:cNvPr id="11" name="object 11"/>
          <p:cNvSpPr/>
          <p:nvPr/>
        </p:nvSpPr>
        <p:spPr>
          <a:xfrm>
            <a:off x="6617220" y="1710613"/>
            <a:ext cx="19050" cy="19050"/>
          </a:xfrm>
          <a:custGeom>
            <a:avLst/>
            <a:gdLst/>
            <a:ahLst/>
            <a:cxnLst/>
            <a:rect l="l" t="t" r="r" b="b"/>
            <a:pathLst>
              <a:path w="19050" h="19050">
                <a:moveTo>
                  <a:pt x="19050" y="19050"/>
                </a:moveTo>
                <a:lnTo>
                  <a:pt x="0" y="19050"/>
                </a:lnTo>
                <a:lnTo>
                  <a:pt x="0" y="0"/>
                </a:lnTo>
                <a:lnTo>
                  <a:pt x="19050" y="0"/>
                </a:lnTo>
                <a:lnTo>
                  <a:pt x="19050" y="19050"/>
                </a:lnTo>
                <a:close/>
              </a:path>
            </a:pathLst>
          </a:custGeom>
          <a:solidFill>
            <a:srgbClr val="1E7ECA"/>
          </a:solidFill>
        </p:spPr>
        <p:txBody>
          <a:bodyPr wrap="square" lIns="0" tIns="0" rIns="0" bIns="0" rtlCol="0"/>
          <a:lstStyle/>
          <a:p/>
        </p:txBody>
      </p:sp>
      <p:sp>
        <p:nvSpPr>
          <p:cNvPr id="12" name="object 12"/>
          <p:cNvSpPr/>
          <p:nvPr/>
        </p:nvSpPr>
        <p:spPr>
          <a:xfrm>
            <a:off x="6655320" y="1710613"/>
            <a:ext cx="19050" cy="19050"/>
          </a:xfrm>
          <a:custGeom>
            <a:avLst/>
            <a:gdLst/>
            <a:ahLst/>
            <a:cxnLst/>
            <a:rect l="l" t="t" r="r" b="b"/>
            <a:pathLst>
              <a:path w="19050" h="19050">
                <a:moveTo>
                  <a:pt x="19050" y="19050"/>
                </a:moveTo>
                <a:lnTo>
                  <a:pt x="0" y="19050"/>
                </a:lnTo>
                <a:lnTo>
                  <a:pt x="0" y="0"/>
                </a:lnTo>
                <a:lnTo>
                  <a:pt x="19050" y="0"/>
                </a:lnTo>
                <a:lnTo>
                  <a:pt x="19050" y="19050"/>
                </a:lnTo>
                <a:close/>
              </a:path>
            </a:pathLst>
          </a:custGeom>
          <a:solidFill>
            <a:srgbClr val="1E7ECA"/>
          </a:solidFill>
        </p:spPr>
        <p:txBody>
          <a:bodyPr wrap="square" lIns="0" tIns="0" rIns="0" bIns="0" rtlCol="0"/>
          <a:lstStyle/>
          <a:p/>
        </p:txBody>
      </p:sp>
      <p:sp>
        <p:nvSpPr>
          <p:cNvPr id="13" name="object 13"/>
          <p:cNvSpPr/>
          <p:nvPr/>
        </p:nvSpPr>
        <p:spPr>
          <a:xfrm>
            <a:off x="6693420" y="1710613"/>
            <a:ext cx="12065" cy="19050"/>
          </a:xfrm>
          <a:custGeom>
            <a:avLst/>
            <a:gdLst/>
            <a:ahLst/>
            <a:cxnLst/>
            <a:rect l="l" t="t" r="r" b="b"/>
            <a:pathLst>
              <a:path w="12065" h="19050">
                <a:moveTo>
                  <a:pt x="12064" y="19050"/>
                </a:moveTo>
                <a:lnTo>
                  <a:pt x="0" y="19050"/>
                </a:lnTo>
                <a:lnTo>
                  <a:pt x="0" y="0"/>
                </a:lnTo>
                <a:lnTo>
                  <a:pt x="12064" y="0"/>
                </a:lnTo>
                <a:lnTo>
                  <a:pt x="12064" y="19050"/>
                </a:lnTo>
                <a:close/>
              </a:path>
            </a:pathLst>
          </a:custGeom>
          <a:solidFill>
            <a:srgbClr val="1E7ECA"/>
          </a:solidFill>
        </p:spPr>
        <p:txBody>
          <a:bodyPr wrap="square" lIns="0" tIns="0" rIns="0" bIns="0" rtlCol="0"/>
          <a:lstStyle/>
          <a:p/>
        </p:txBody>
      </p:sp>
      <p:sp>
        <p:nvSpPr>
          <p:cNvPr id="14" name="object 14"/>
          <p:cNvSpPr/>
          <p:nvPr/>
        </p:nvSpPr>
        <p:spPr>
          <a:xfrm>
            <a:off x="7137031" y="1220279"/>
            <a:ext cx="76200" cy="2926435"/>
          </a:xfrm>
          <a:prstGeom prst="rect">
            <a:avLst/>
          </a:prstGeom>
          <a:blipFill>
            <a:blip r:embed="rId1" cstate="print"/>
            <a:stretch>
              <a:fillRect/>
            </a:stretch>
          </a:blipFill>
        </p:spPr>
        <p:txBody>
          <a:bodyPr wrap="square" lIns="0" tIns="0" rIns="0" bIns="0" rtlCol="0"/>
          <a:lstStyle/>
          <a:p/>
        </p:txBody>
      </p:sp>
      <p:sp>
        <p:nvSpPr>
          <p:cNvPr id="15" name="object 15"/>
          <p:cNvSpPr/>
          <p:nvPr/>
        </p:nvSpPr>
        <p:spPr>
          <a:xfrm>
            <a:off x="7961376" y="725423"/>
            <a:ext cx="2667877" cy="2575560"/>
          </a:xfrm>
          <a:prstGeom prst="rect">
            <a:avLst/>
          </a:prstGeom>
          <a:blipFill>
            <a:blip r:embed="rId2" cstate="print"/>
            <a:stretch>
              <a:fillRect/>
            </a:stretch>
          </a:blipFill>
        </p:spPr>
        <p:txBody>
          <a:bodyPr wrap="square" lIns="0" tIns="0" rIns="0" bIns="0" rtlCol="0"/>
          <a:lstStyle/>
          <a:p/>
        </p:txBody>
      </p:sp>
      <p:sp>
        <p:nvSpPr>
          <p:cNvPr id="16" name="object 16"/>
          <p:cNvSpPr/>
          <p:nvPr/>
        </p:nvSpPr>
        <p:spPr>
          <a:xfrm>
            <a:off x="8066531" y="3136392"/>
            <a:ext cx="3802379" cy="2988564"/>
          </a:xfrm>
          <a:prstGeom prst="rect">
            <a:avLst/>
          </a:prstGeom>
          <a:blipFill>
            <a:blip r:embed="rId3" cstate="print"/>
            <a:stretch>
              <a:fillRect/>
            </a:stretch>
          </a:blipFill>
        </p:spPr>
        <p:txBody>
          <a:bodyPr wrap="square" lIns="0" tIns="0" rIns="0" bIns="0" rtlCol="0"/>
          <a:lstStyle/>
          <a:p/>
        </p:txBody>
      </p:sp>
      <p:sp>
        <p:nvSpPr>
          <p:cNvPr id="17" name="object 17"/>
          <p:cNvSpPr/>
          <p:nvPr/>
        </p:nvSpPr>
        <p:spPr>
          <a:xfrm>
            <a:off x="646176" y="1013460"/>
            <a:ext cx="4081779" cy="462280"/>
          </a:xfrm>
          <a:custGeom>
            <a:avLst/>
            <a:gdLst/>
            <a:ahLst/>
            <a:cxnLst/>
            <a:rect l="l" t="t" r="r" b="b"/>
            <a:pathLst>
              <a:path w="4081779" h="462280">
                <a:moveTo>
                  <a:pt x="3986784" y="461771"/>
                </a:moveTo>
                <a:lnTo>
                  <a:pt x="94487" y="461771"/>
                </a:lnTo>
                <a:lnTo>
                  <a:pt x="57878" y="454266"/>
                </a:lnTo>
                <a:lnTo>
                  <a:pt x="27889" y="433978"/>
                </a:lnTo>
                <a:lnTo>
                  <a:pt x="7577" y="403964"/>
                </a:lnTo>
                <a:lnTo>
                  <a:pt x="0" y="367283"/>
                </a:lnTo>
                <a:lnTo>
                  <a:pt x="0" y="94487"/>
                </a:lnTo>
                <a:lnTo>
                  <a:pt x="7577" y="57378"/>
                </a:lnTo>
                <a:lnTo>
                  <a:pt x="27889" y="27222"/>
                </a:lnTo>
                <a:lnTo>
                  <a:pt x="57878" y="7077"/>
                </a:lnTo>
                <a:lnTo>
                  <a:pt x="94487" y="0"/>
                </a:lnTo>
                <a:lnTo>
                  <a:pt x="3986784" y="0"/>
                </a:lnTo>
                <a:lnTo>
                  <a:pt x="4023607" y="7077"/>
                </a:lnTo>
                <a:lnTo>
                  <a:pt x="4053668" y="27222"/>
                </a:lnTo>
                <a:lnTo>
                  <a:pt x="4073909" y="57378"/>
                </a:lnTo>
                <a:lnTo>
                  <a:pt x="4081272" y="94487"/>
                </a:lnTo>
                <a:lnTo>
                  <a:pt x="4081272" y="367283"/>
                </a:lnTo>
                <a:lnTo>
                  <a:pt x="4073909" y="403964"/>
                </a:lnTo>
                <a:lnTo>
                  <a:pt x="4053668" y="433978"/>
                </a:lnTo>
                <a:lnTo>
                  <a:pt x="4023607" y="454266"/>
                </a:lnTo>
                <a:lnTo>
                  <a:pt x="3986784" y="461771"/>
                </a:lnTo>
                <a:close/>
              </a:path>
            </a:pathLst>
          </a:custGeom>
          <a:solidFill>
            <a:srgbClr val="1E7ECA"/>
          </a:solidFill>
        </p:spPr>
        <p:txBody>
          <a:bodyPr wrap="square" lIns="0" tIns="0" rIns="0" bIns="0" rtlCol="0"/>
          <a:lstStyle/>
          <a:p/>
        </p:txBody>
      </p:sp>
      <p:sp>
        <p:nvSpPr>
          <p:cNvPr id="18" name="object 18"/>
          <p:cNvSpPr txBox="1"/>
          <p:nvPr/>
        </p:nvSpPr>
        <p:spPr>
          <a:xfrm>
            <a:off x="752881" y="1076731"/>
            <a:ext cx="3683000" cy="289560"/>
          </a:xfrm>
          <a:prstGeom prst="rect">
            <a:avLst/>
          </a:prstGeom>
        </p:spPr>
        <p:txBody>
          <a:bodyPr vert="horz" wrap="square" lIns="0" tIns="12700" rIns="0" bIns="0" rtlCol="0">
            <a:spAutoFit/>
          </a:bodyPr>
          <a:lstStyle/>
          <a:p>
            <a:pPr marL="12700">
              <a:lnSpc>
                <a:spcPct val="100000"/>
              </a:lnSpc>
              <a:spcBef>
                <a:spcPts val="100"/>
              </a:spcBef>
            </a:pP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一</a:t>
            </a:r>
            <a:r>
              <a:rPr lang="en-US" altLang="zh-CN" sz="1800">
                <a:latin typeface="华文中宋" panose="02010600040101010101" charset="-122"/>
                <a:cs typeface="华文中宋" panose="02010600040101010101" charset="-122"/>
              </a:rPr>
              <a:t>)</a:t>
            </a:r>
            <a:r>
              <a:rPr lang="zh-CN" altLang="en-US" sz="1800">
                <a:latin typeface="华文中宋" panose="02010600040101010101" charset="-122"/>
                <a:cs typeface="华文中宋" panose="02010600040101010101" charset="-122"/>
              </a:rPr>
              <a:t>高度重视，加强组织。</a:t>
            </a:r>
            <a:endParaRPr lang="zh-CN" altLang="en-US" sz="1800">
              <a:latin typeface="华文中宋" panose="02010600040101010101" charset="-122"/>
              <a:cs typeface="华文中宋" panose="02010600040101010101"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6805" y="277494"/>
            <a:ext cx="1447165" cy="451484"/>
          </a:xfrm>
          <a:prstGeom prst="rect">
            <a:avLst/>
          </a:prstGeom>
        </p:spPr>
        <p:txBody>
          <a:bodyPr vert="horz" wrap="square" lIns="0" tIns="12065" rIns="0" bIns="0" rtlCol="0">
            <a:spAutoFit/>
          </a:bodyPr>
          <a:lstStyle/>
          <a:p>
            <a:pPr marL="12700">
              <a:lnSpc>
                <a:spcPct val="100000"/>
              </a:lnSpc>
              <a:spcBef>
                <a:spcPts val="95"/>
              </a:spcBef>
            </a:pPr>
            <a:r>
              <a:rPr sz="2800" dirty="0">
                <a:solidFill>
                  <a:srgbClr val="1E7ECA"/>
                </a:solidFill>
              </a:rPr>
              <a:t>主要活</a:t>
            </a:r>
            <a:r>
              <a:rPr sz="2800" spc="-5" dirty="0">
                <a:solidFill>
                  <a:srgbClr val="1E7ECA"/>
                </a:solidFill>
              </a:rPr>
              <a:t>动</a:t>
            </a:r>
            <a:endParaRPr sz="2800"/>
          </a:p>
        </p:txBody>
      </p:sp>
      <p:sp>
        <p:nvSpPr>
          <p:cNvPr id="3" name="object 3"/>
          <p:cNvSpPr/>
          <p:nvPr/>
        </p:nvSpPr>
        <p:spPr>
          <a:xfrm>
            <a:off x="0" y="6458711"/>
            <a:ext cx="12192000" cy="399415"/>
          </a:xfrm>
          <a:custGeom>
            <a:avLst/>
            <a:gdLst/>
            <a:ahLst/>
            <a:cxnLst/>
            <a:rect l="l" t="t" r="r" b="b"/>
            <a:pathLst>
              <a:path w="12192000" h="399415">
                <a:moveTo>
                  <a:pt x="0" y="0"/>
                </a:moveTo>
                <a:lnTo>
                  <a:pt x="12192000" y="0"/>
                </a:lnTo>
                <a:lnTo>
                  <a:pt x="12192000" y="399288"/>
                </a:lnTo>
                <a:lnTo>
                  <a:pt x="0" y="399288"/>
                </a:lnTo>
                <a:lnTo>
                  <a:pt x="0" y="0"/>
                </a:lnTo>
                <a:close/>
              </a:path>
            </a:pathLst>
          </a:custGeom>
          <a:solidFill>
            <a:srgbClr val="45B4EE"/>
          </a:solidFill>
        </p:spPr>
        <p:txBody>
          <a:bodyPr wrap="square" lIns="0" tIns="0" rIns="0" bIns="0" rtlCol="0"/>
          <a:lstStyle/>
          <a:p/>
        </p:txBody>
      </p:sp>
      <p:sp>
        <p:nvSpPr>
          <p:cNvPr id="4" name="object 4"/>
          <p:cNvSpPr/>
          <p:nvPr/>
        </p:nvSpPr>
        <p:spPr>
          <a:xfrm>
            <a:off x="435863" y="326136"/>
            <a:ext cx="405765" cy="399415"/>
          </a:xfrm>
          <a:custGeom>
            <a:avLst/>
            <a:gdLst/>
            <a:ahLst/>
            <a:cxnLst/>
            <a:rect l="l" t="t" r="r" b="b"/>
            <a:pathLst>
              <a:path w="405765" h="399415">
                <a:moveTo>
                  <a:pt x="202692" y="399288"/>
                </a:moveTo>
                <a:lnTo>
                  <a:pt x="0" y="199644"/>
                </a:lnTo>
                <a:lnTo>
                  <a:pt x="202692" y="0"/>
                </a:lnTo>
                <a:lnTo>
                  <a:pt x="405383" y="199644"/>
                </a:lnTo>
                <a:lnTo>
                  <a:pt x="202692" y="399288"/>
                </a:lnTo>
                <a:close/>
              </a:path>
            </a:pathLst>
          </a:custGeom>
          <a:solidFill>
            <a:srgbClr val="1E7ECA"/>
          </a:solidFill>
        </p:spPr>
        <p:txBody>
          <a:bodyPr wrap="square" lIns="0" tIns="0" rIns="0" bIns="0" rtlCol="0"/>
          <a:lstStyle/>
          <a:p/>
        </p:txBody>
      </p:sp>
      <p:sp>
        <p:nvSpPr>
          <p:cNvPr id="5" name="object 5"/>
          <p:cNvSpPr/>
          <p:nvPr/>
        </p:nvSpPr>
        <p:spPr>
          <a:xfrm>
            <a:off x="4037330" y="899160"/>
            <a:ext cx="5090160" cy="445135"/>
          </a:xfrm>
          <a:custGeom>
            <a:avLst/>
            <a:gdLst/>
            <a:ahLst/>
            <a:cxnLst/>
            <a:rect l="l" t="t" r="r" b="b"/>
            <a:pathLst>
              <a:path w="3514725" h="445134">
                <a:moveTo>
                  <a:pt x="3422904" y="445007"/>
                </a:moveTo>
                <a:lnTo>
                  <a:pt x="91439" y="445007"/>
                </a:lnTo>
                <a:lnTo>
                  <a:pt x="55715" y="438175"/>
                </a:lnTo>
                <a:lnTo>
                  <a:pt x="26627" y="418876"/>
                </a:lnTo>
                <a:lnTo>
                  <a:pt x="7084" y="390163"/>
                </a:lnTo>
                <a:lnTo>
                  <a:pt x="0" y="355091"/>
                </a:lnTo>
                <a:lnTo>
                  <a:pt x="0" y="91439"/>
                </a:lnTo>
                <a:lnTo>
                  <a:pt x="7084" y="55881"/>
                </a:lnTo>
                <a:lnTo>
                  <a:pt x="26627" y="26850"/>
                </a:lnTo>
                <a:lnTo>
                  <a:pt x="55715" y="7254"/>
                </a:lnTo>
                <a:lnTo>
                  <a:pt x="91439" y="0"/>
                </a:lnTo>
                <a:lnTo>
                  <a:pt x="3422904" y="0"/>
                </a:lnTo>
                <a:lnTo>
                  <a:pt x="3458419" y="7254"/>
                </a:lnTo>
                <a:lnTo>
                  <a:pt x="3487435" y="26850"/>
                </a:lnTo>
                <a:lnTo>
                  <a:pt x="3507046" y="55881"/>
                </a:lnTo>
                <a:lnTo>
                  <a:pt x="3514344" y="91439"/>
                </a:lnTo>
                <a:lnTo>
                  <a:pt x="3514344" y="355091"/>
                </a:lnTo>
                <a:lnTo>
                  <a:pt x="3507046" y="390163"/>
                </a:lnTo>
                <a:lnTo>
                  <a:pt x="3487435" y="418876"/>
                </a:lnTo>
                <a:lnTo>
                  <a:pt x="3458419" y="438175"/>
                </a:lnTo>
                <a:lnTo>
                  <a:pt x="3422904" y="445007"/>
                </a:lnTo>
                <a:close/>
              </a:path>
            </a:pathLst>
          </a:custGeom>
          <a:solidFill>
            <a:srgbClr val="1E7ECA"/>
          </a:solidFill>
        </p:spPr>
        <p:txBody>
          <a:bodyPr wrap="square" lIns="0" tIns="0" rIns="0" bIns="0" rtlCol="0"/>
          <a:lstStyle/>
          <a:p/>
        </p:txBody>
      </p:sp>
      <p:sp>
        <p:nvSpPr>
          <p:cNvPr id="6" name="object 6"/>
          <p:cNvSpPr txBox="1"/>
          <p:nvPr/>
        </p:nvSpPr>
        <p:spPr>
          <a:xfrm>
            <a:off x="4191000" y="977265"/>
            <a:ext cx="4251325" cy="289560"/>
          </a:xfrm>
          <a:prstGeom prst="rect">
            <a:avLst/>
          </a:prstGeom>
        </p:spPr>
        <p:txBody>
          <a:bodyPr vert="horz" wrap="square" lIns="0" tIns="12700" rIns="0" bIns="0" rtlCol="0">
            <a:spAutoFit/>
          </a:bodyPr>
          <a:lstStyle/>
          <a:p>
            <a:pPr marL="12700">
              <a:lnSpc>
                <a:spcPct val="100000"/>
              </a:lnSpc>
              <a:spcBef>
                <a:spcPts val="100"/>
              </a:spcBef>
            </a:pPr>
            <a:r>
              <a:rPr lang="en-US" altLang="zh-CN" sz="1800" b="1" dirty="0">
                <a:solidFill>
                  <a:srgbClr val="FFFFFF"/>
                </a:solidFill>
                <a:latin typeface="华文中宋" panose="02010600040101010101" charset="-122"/>
                <a:cs typeface="华文中宋" panose="02010600040101010101" charset="-122"/>
              </a:rPr>
              <a:t>(</a:t>
            </a:r>
            <a:r>
              <a:rPr lang="zh-CN" altLang="en-US" sz="1800" b="1" dirty="0">
                <a:solidFill>
                  <a:srgbClr val="FFFFFF"/>
                </a:solidFill>
                <a:latin typeface="华文中宋" panose="02010600040101010101" charset="-122"/>
                <a:cs typeface="华文中宋" panose="02010600040101010101" charset="-122"/>
              </a:rPr>
              <a:t>二</a:t>
            </a:r>
            <a:r>
              <a:rPr lang="en-US" altLang="zh-CN" sz="1800" b="1" dirty="0">
                <a:solidFill>
                  <a:srgbClr val="FFFFFF"/>
                </a:solidFill>
                <a:latin typeface="华文中宋" panose="02010600040101010101" charset="-122"/>
                <a:cs typeface="华文中宋" panose="02010600040101010101" charset="-122"/>
              </a:rPr>
              <a:t>)</a:t>
            </a:r>
            <a:r>
              <a:rPr lang="zh-CN" altLang="en-US" sz="1800" b="1" dirty="0">
                <a:solidFill>
                  <a:srgbClr val="FFFFFF"/>
                </a:solidFill>
                <a:latin typeface="华文中宋" panose="02010600040101010101" charset="-122"/>
                <a:cs typeface="华文中宋" panose="02010600040101010101" charset="-122"/>
              </a:rPr>
              <a:t>突出重点，夯实基础。</a:t>
            </a:r>
            <a:endParaRPr sz="1800">
              <a:latin typeface="华文中宋" panose="02010600040101010101" charset="-122"/>
              <a:cs typeface="华文中宋" panose="02010600040101010101" charset="-122"/>
            </a:endParaRPr>
          </a:p>
        </p:txBody>
      </p:sp>
      <p:sp>
        <p:nvSpPr>
          <p:cNvPr id="7" name="object 7"/>
          <p:cNvSpPr/>
          <p:nvPr/>
        </p:nvSpPr>
        <p:spPr>
          <a:xfrm>
            <a:off x="3592614" y="1084808"/>
            <a:ext cx="2596616" cy="1036002"/>
          </a:xfrm>
          <a:prstGeom prst="rect">
            <a:avLst/>
          </a:prstGeom>
          <a:blipFill>
            <a:blip r:embed="rId1" cstate="print"/>
            <a:stretch>
              <a:fillRect/>
            </a:stretch>
          </a:blipFill>
        </p:spPr>
        <p:txBody>
          <a:bodyPr wrap="square" lIns="0" tIns="0" rIns="0" bIns="0" rtlCol="0"/>
          <a:lstStyle/>
          <a:p/>
        </p:txBody>
      </p:sp>
      <p:sp>
        <p:nvSpPr>
          <p:cNvPr id="8" name="object 8"/>
          <p:cNvSpPr/>
          <p:nvPr/>
        </p:nvSpPr>
        <p:spPr>
          <a:xfrm>
            <a:off x="5085448" y="1084808"/>
            <a:ext cx="1147826" cy="1036002"/>
          </a:xfrm>
          <a:prstGeom prst="rect">
            <a:avLst/>
          </a:prstGeom>
          <a:blipFill>
            <a:blip r:embed="rId2" cstate="print"/>
            <a:stretch>
              <a:fillRect/>
            </a:stretch>
          </a:blipFill>
        </p:spPr>
        <p:txBody>
          <a:bodyPr wrap="square" lIns="0" tIns="0" rIns="0" bIns="0" rtlCol="0"/>
          <a:lstStyle/>
          <a:p/>
        </p:txBody>
      </p:sp>
      <p:sp>
        <p:nvSpPr>
          <p:cNvPr id="9" name="object 9"/>
          <p:cNvSpPr/>
          <p:nvPr/>
        </p:nvSpPr>
        <p:spPr>
          <a:xfrm>
            <a:off x="5352910" y="1084808"/>
            <a:ext cx="1147826" cy="1036002"/>
          </a:xfrm>
          <a:prstGeom prst="rect">
            <a:avLst/>
          </a:prstGeom>
          <a:blipFill>
            <a:blip r:embed="rId3" cstate="print"/>
            <a:stretch>
              <a:fillRect/>
            </a:stretch>
          </a:blipFill>
        </p:spPr>
        <p:txBody>
          <a:bodyPr wrap="square" lIns="0" tIns="0" rIns="0" bIns="0" rtlCol="0"/>
          <a:lstStyle/>
          <a:p/>
        </p:txBody>
      </p:sp>
      <p:sp>
        <p:nvSpPr>
          <p:cNvPr id="10" name="object 10"/>
          <p:cNvSpPr/>
          <p:nvPr/>
        </p:nvSpPr>
        <p:spPr>
          <a:xfrm>
            <a:off x="5529071" y="1566672"/>
            <a:ext cx="3368040" cy="0"/>
          </a:xfrm>
          <a:custGeom>
            <a:avLst/>
            <a:gdLst/>
            <a:ahLst/>
            <a:cxnLst/>
            <a:rect l="l" t="t" r="r" b="b"/>
            <a:pathLst>
              <a:path w="3368040">
                <a:moveTo>
                  <a:pt x="0" y="0"/>
                </a:moveTo>
                <a:lnTo>
                  <a:pt x="3368039" y="0"/>
                </a:lnTo>
              </a:path>
            </a:pathLst>
          </a:custGeom>
          <a:ln w="3175">
            <a:solidFill>
              <a:srgbClr val="45B4EE"/>
            </a:solidFill>
          </a:ln>
        </p:spPr>
        <p:txBody>
          <a:bodyPr wrap="square" lIns="0" tIns="0" rIns="0" bIns="0" rtlCol="0"/>
          <a:lstStyle/>
          <a:p/>
        </p:txBody>
      </p:sp>
      <p:sp>
        <p:nvSpPr>
          <p:cNvPr id="11" name="object 11"/>
          <p:cNvSpPr/>
          <p:nvPr/>
        </p:nvSpPr>
        <p:spPr>
          <a:xfrm>
            <a:off x="5529757" y="1567014"/>
            <a:ext cx="3367404" cy="0"/>
          </a:xfrm>
          <a:custGeom>
            <a:avLst/>
            <a:gdLst/>
            <a:ahLst/>
            <a:cxnLst/>
            <a:rect l="l" t="t" r="r" b="b"/>
            <a:pathLst>
              <a:path w="3367404">
                <a:moveTo>
                  <a:pt x="0" y="0"/>
                </a:moveTo>
                <a:lnTo>
                  <a:pt x="3367163" y="0"/>
                </a:lnTo>
              </a:path>
            </a:pathLst>
          </a:custGeom>
          <a:ln w="7620">
            <a:solidFill>
              <a:srgbClr val="45B4EE"/>
            </a:solidFill>
          </a:ln>
        </p:spPr>
        <p:txBody>
          <a:bodyPr wrap="square" lIns="0" tIns="0" rIns="0" bIns="0" rtlCol="0"/>
          <a:lstStyle/>
          <a:p/>
        </p:txBody>
      </p:sp>
      <p:sp>
        <p:nvSpPr>
          <p:cNvPr id="12" name="object 12"/>
          <p:cNvSpPr txBox="1">
            <a:spLocks noGrp="1"/>
          </p:cNvSpPr>
          <p:nvPr>
            <p:ph type="body" idx="1"/>
          </p:nvPr>
        </p:nvSpPr>
        <p:spPr>
          <a:xfrm>
            <a:off x="647699" y="2052319"/>
            <a:ext cx="10896600" cy="3705225"/>
          </a:xfrm>
          <a:prstGeom prst="rect">
            <a:avLst/>
          </a:prstGeom>
        </p:spPr>
        <p:txBody>
          <a:bodyPr vert="horz" wrap="square" lIns="0" tIns="12065" rIns="0" bIns="0" rtlCol="0">
            <a:spAutoFit/>
          </a:bodyPr>
          <a:lstStyle/>
          <a:p>
            <a:pPr marL="3575685">
              <a:lnSpc>
                <a:spcPct val="300000"/>
              </a:lnSpc>
              <a:spcBef>
                <a:spcPts val="95"/>
              </a:spcBef>
              <a:spcAft>
                <a:spcPts val="0"/>
              </a:spcAft>
            </a:pPr>
            <a:r>
              <a:rPr lang="en-US" altLang="zh-CN"/>
              <a:t>      </a:t>
            </a:r>
            <a:r>
              <a:rPr lang="zh-CN" altLang="en-US"/>
              <a:t>安全生产治本攻坚三年行动以及畅通生命通道、电动自行车、餐饮燃气、有限空间作业安全专项整治是我镇</a:t>
            </a:r>
            <a:r>
              <a:rPr lang="en-US" altLang="zh-CN"/>
              <a:t>“</a:t>
            </a:r>
            <a:r>
              <a:rPr lang="zh-CN" altLang="en-US"/>
              <a:t>安全生产月</a:t>
            </a:r>
            <a:r>
              <a:rPr lang="en-US" altLang="zh-CN"/>
              <a:t>”</a:t>
            </a:r>
            <a:r>
              <a:rPr lang="zh-CN" altLang="en-US"/>
              <a:t>活动宣传的重点。各村、各相关站所、各企业要将安全生产宣传工作与当前安全生产的重点工作同谋划、同部署、同检查、同落实，因地制宜开展好主题宣传活动，达到以活动夯实安全生产基层基础和提升本质安全水平的目的，营造全社会关心安全生产、参与安全发展的浓厚氛围。</a:t>
            </a:r>
            <a:endParaRPr lang="zh-CN" altLang="en-US"/>
          </a:p>
        </p:txBody>
      </p:sp>
      <p:sp>
        <p:nvSpPr>
          <p:cNvPr id="13" name="object 13"/>
          <p:cNvSpPr/>
          <p:nvPr/>
        </p:nvSpPr>
        <p:spPr>
          <a:xfrm>
            <a:off x="503887" y="2752381"/>
            <a:ext cx="2895096" cy="2729239"/>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620016" y="4403788"/>
            <a:ext cx="2454275" cy="2454275"/>
          </a:xfrm>
          <a:custGeom>
            <a:avLst/>
            <a:gdLst/>
            <a:ahLst/>
            <a:cxnLst/>
            <a:rect l="l" t="t" r="r" b="b"/>
            <a:pathLst>
              <a:path w="2454275" h="2454275">
                <a:moveTo>
                  <a:pt x="1328800" y="2454211"/>
                </a:moveTo>
                <a:lnTo>
                  <a:pt x="0" y="2454211"/>
                </a:lnTo>
                <a:lnTo>
                  <a:pt x="2454211" y="0"/>
                </a:lnTo>
                <a:lnTo>
                  <a:pt x="2454211" y="1328801"/>
                </a:lnTo>
                <a:lnTo>
                  <a:pt x="1328800" y="2454211"/>
                </a:lnTo>
                <a:close/>
              </a:path>
            </a:pathLst>
          </a:custGeom>
          <a:solidFill>
            <a:srgbClr val="1E7ECA"/>
          </a:solidFill>
        </p:spPr>
        <p:txBody>
          <a:bodyPr wrap="square" lIns="0" tIns="0" rIns="0" bIns="0" rtlCol="0"/>
          <a:lstStyle/>
          <a:p/>
        </p:txBody>
      </p:sp>
      <p:sp>
        <p:nvSpPr>
          <p:cNvPr id="3" name="object 3"/>
          <p:cNvSpPr/>
          <p:nvPr/>
        </p:nvSpPr>
        <p:spPr>
          <a:xfrm>
            <a:off x="6680454" y="2590"/>
            <a:ext cx="5511800" cy="4591685"/>
          </a:xfrm>
          <a:custGeom>
            <a:avLst/>
            <a:gdLst/>
            <a:ahLst/>
            <a:cxnLst/>
            <a:rect l="l" t="t" r="r" b="b"/>
            <a:pathLst>
              <a:path w="5511800" h="4591685">
                <a:moveTo>
                  <a:pt x="4579556" y="4591291"/>
                </a:moveTo>
                <a:lnTo>
                  <a:pt x="0" y="11747"/>
                </a:lnTo>
                <a:lnTo>
                  <a:pt x="11747" y="0"/>
                </a:lnTo>
                <a:lnTo>
                  <a:pt x="4465485" y="0"/>
                </a:lnTo>
                <a:lnTo>
                  <a:pt x="4457192" y="8293"/>
                </a:lnTo>
                <a:lnTo>
                  <a:pt x="5511546" y="1062647"/>
                </a:lnTo>
                <a:lnTo>
                  <a:pt x="5511546" y="3659301"/>
                </a:lnTo>
                <a:lnTo>
                  <a:pt x="4579556" y="4591291"/>
                </a:lnTo>
                <a:close/>
              </a:path>
            </a:pathLst>
          </a:custGeom>
          <a:solidFill>
            <a:srgbClr val="1E7ECA"/>
          </a:solidFill>
        </p:spPr>
        <p:txBody>
          <a:bodyPr wrap="square" lIns="0" tIns="0" rIns="0" bIns="0" rtlCol="0"/>
          <a:lstStyle/>
          <a:p/>
        </p:txBody>
      </p:sp>
      <p:sp>
        <p:nvSpPr>
          <p:cNvPr id="4" name="object 4"/>
          <p:cNvSpPr/>
          <p:nvPr/>
        </p:nvSpPr>
        <p:spPr>
          <a:xfrm>
            <a:off x="7593825" y="2259825"/>
            <a:ext cx="4598670" cy="4598670"/>
          </a:xfrm>
          <a:custGeom>
            <a:avLst/>
            <a:gdLst/>
            <a:ahLst/>
            <a:cxnLst/>
            <a:rect l="l" t="t" r="r" b="b"/>
            <a:pathLst>
              <a:path w="4598670" h="4598670">
                <a:moveTo>
                  <a:pt x="2486253" y="4598174"/>
                </a:moveTo>
                <a:lnTo>
                  <a:pt x="0" y="4598174"/>
                </a:lnTo>
                <a:lnTo>
                  <a:pt x="4598174" y="0"/>
                </a:lnTo>
                <a:lnTo>
                  <a:pt x="4598174" y="2486240"/>
                </a:lnTo>
                <a:lnTo>
                  <a:pt x="2486253" y="4598174"/>
                </a:lnTo>
                <a:close/>
              </a:path>
            </a:pathLst>
          </a:custGeom>
          <a:solidFill>
            <a:srgbClr val="45B4EE"/>
          </a:solidFill>
        </p:spPr>
        <p:txBody>
          <a:bodyPr wrap="square" lIns="0" tIns="0" rIns="0" bIns="0" rtlCol="0"/>
          <a:lstStyle/>
          <a:p/>
        </p:txBody>
      </p:sp>
      <p:sp>
        <p:nvSpPr>
          <p:cNvPr id="5" name="object 5"/>
          <p:cNvSpPr/>
          <p:nvPr/>
        </p:nvSpPr>
        <p:spPr>
          <a:xfrm>
            <a:off x="7269150" y="4396016"/>
            <a:ext cx="2264410" cy="2317750"/>
          </a:xfrm>
          <a:custGeom>
            <a:avLst/>
            <a:gdLst/>
            <a:ahLst/>
            <a:cxnLst/>
            <a:rect l="l" t="t" r="r" b="b"/>
            <a:pathLst>
              <a:path w="2264409" h="2317750">
                <a:moveTo>
                  <a:pt x="15900" y="2317343"/>
                </a:moveTo>
                <a:lnTo>
                  <a:pt x="0" y="2301824"/>
                </a:lnTo>
                <a:lnTo>
                  <a:pt x="2247900" y="0"/>
                </a:lnTo>
                <a:lnTo>
                  <a:pt x="2263800" y="15532"/>
                </a:lnTo>
                <a:lnTo>
                  <a:pt x="15900" y="2317343"/>
                </a:lnTo>
                <a:close/>
              </a:path>
            </a:pathLst>
          </a:custGeom>
          <a:solidFill>
            <a:srgbClr val="45B4EE"/>
          </a:solidFill>
        </p:spPr>
        <p:txBody>
          <a:bodyPr wrap="square" lIns="0" tIns="0" rIns="0" bIns="0" rtlCol="0"/>
          <a:lstStyle/>
          <a:p/>
        </p:txBody>
      </p:sp>
      <p:sp>
        <p:nvSpPr>
          <p:cNvPr id="6" name="object 6"/>
          <p:cNvSpPr/>
          <p:nvPr/>
        </p:nvSpPr>
        <p:spPr>
          <a:xfrm>
            <a:off x="-1130" y="0"/>
            <a:ext cx="2019300" cy="2019935"/>
          </a:xfrm>
          <a:custGeom>
            <a:avLst/>
            <a:gdLst/>
            <a:ahLst/>
            <a:cxnLst/>
            <a:rect l="l" t="t" r="r" b="b"/>
            <a:pathLst>
              <a:path w="2019300" h="2019935">
                <a:moveTo>
                  <a:pt x="0" y="2019312"/>
                </a:moveTo>
                <a:lnTo>
                  <a:pt x="0" y="930351"/>
                </a:lnTo>
                <a:lnTo>
                  <a:pt x="930338" y="12"/>
                </a:lnTo>
                <a:lnTo>
                  <a:pt x="2019300" y="0"/>
                </a:lnTo>
                <a:lnTo>
                  <a:pt x="0" y="2019312"/>
                </a:lnTo>
                <a:close/>
              </a:path>
            </a:pathLst>
          </a:custGeom>
          <a:solidFill>
            <a:srgbClr val="1E7ECA"/>
          </a:solidFill>
        </p:spPr>
        <p:txBody>
          <a:bodyPr wrap="square" lIns="0" tIns="0" rIns="0" bIns="0" rtlCol="0"/>
          <a:lstStyle/>
          <a:p/>
        </p:txBody>
      </p:sp>
      <p:sp>
        <p:nvSpPr>
          <p:cNvPr id="7" name="object 7"/>
          <p:cNvSpPr txBox="1"/>
          <p:nvPr/>
        </p:nvSpPr>
        <p:spPr>
          <a:xfrm>
            <a:off x="604520" y="1499235"/>
            <a:ext cx="7704455" cy="2196465"/>
          </a:xfrm>
          <a:prstGeom prst="rect">
            <a:avLst/>
          </a:prstGeom>
        </p:spPr>
        <p:txBody>
          <a:bodyPr vert="horz" wrap="square" lIns="0" tIns="13970" rIns="0" bIns="0" rtlCol="0">
            <a:spAutoFit/>
          </a:bodyPr>
          <a:lstStyle/>
          <a:p>
            <a:pPr marL="12700">
              <a:lnSpc>
                <a:spcPct val="100000"/>
              </a:lnSpc>
              <a:spcBef>
                <a:spcPts val="110"/>
              </a:spcBef>
            </a:pPr>
            <a:r>
              <a:rPr sz="7550" b="1" i="1" spc="-170" dirty="0">
                <a:solidFill>
                  <a:srgbClr val="45B4EE"/>
                </a:solidFill>
                <a:latin typeface="黑体" panose="02010609060101010101" charset="-122"/>
                <a:cs typeface="黑体" panose="02010609060101010101" charset="-122"/>
              </a:rPr>
              <a:t>REPORT</a:t>
            </a:r>
            <a:endParaRPr sz="7550">
              <a:latin typeface="黑体" panose="02010609060101010101" charset="-122"/>
              <a:cs typeface="黑体" panose="02010609060101010101" charset="-122"/>
            </a:endParaRPr>
          </a:p>
          <a:p>
            <a:pPr marL="301625">
              <a:lnSpc>
                <a:spcPct val="100000"/>
              </a:lnSpc>
              <a:spcBef>
                <a:spcPts val="3640"/>
              </a:spcBef>
            </a:pPr>
            <a:r>
              <a:rPr sz="3600" dirty="0">
                <a:solidFill>
                  <a:srgbClr val="1E7ECA"/>
                </a:solidFill>
                <a:latin typeface="黑体" panose="02010609060101010101" charset="-122"/>
                <a:cs typeface="黑体" panose="02010609060101010101" charset="-122"/>
              </a:rPr>
              <a:t>解</a:t>
            </a:r>
            <a:r>
              <a:rPr sz="3600" spc="-760" dirty="0">
                <a:solidFill>
                  <a:srgbClr val="1E7ECA"/>
                </a:solidFill>
                <a:latin typeface="黑体" panose="02010609060101010101" charset="-122"/>
                <a:cs typeface="黑体" panose="02010609060101010101" charset="-122"/>
              </a:rPr>
              <a:t> </a:t>
            </a:r>
            <a:r>
              <a:rPr sz="3600" dirty="0">
                <a:solidFill>
                  <a:srgbClr val="1E7ECA"/>
                </a:solidFill>
                <a:latin typeface="黑体" panose="02010609060101010101" charset="-122"/>
                <a:cs typeface="黑体" panose="02010609060101010101" charset="-122"/>
              </a:rPr>
              <a:t>读</a:t>
            </a:r>
            <a:r>
              <a:rPr sz="3600" spc="-760" dirty="0">
                <a:solidFill>
                  <a:srgbClr val="1E7ECA"/>
                </a:solidFill>
                <a:latin typeface="黑体" panose="02010609060101010101" charset="-122"/>
                <a:cs typeface="黑体" panose="02010609060101010101" charset="-122"/>
              </a:rPr>
              <a:t> </a:t>
            </a:r>
            <a:r>
              <a:rPr sz="3600" dirty="0">
                <a:solidFill>
                  <a:srgbClr val="1E7ECA"/>
                </a:solidFill>
                <a:latin typeface="黑体" panose="02010609060101010101" charset="-122"/>
                <a:cs typeface="黑体" panose="02010609060101010101" charset="-122"/>
              </a:rPr>
              <a:t>单</a:t>
            </a:r>
            <a:r>
              <a:rPr sz="3600" spc="-760" dirty="0">
                <a:solidFill>
                  <a:srgbClr val="1E7ECA"/>
                </a:solidFill>
                <a:latin typeface="黑体" panose="02010609060101010101" charset="-122"/>
                <a:cs typeface="黑体" panose="02010609060101010101" charset="-122"/>
              </a:rPr>
              <a:t> </a:t>
            </a:r>
            <a:r>
              <a:rPr sz="3600" dirty="0">
                <a:solidFill>
                  <a:srgbClr val="1E7ECA"/>
                </a:solidFill>
                <a:latin typeface="黑体" panose="02010609060101010101" charset="-122"/>
                <a:cs typeface="黑体" panose="02010609060101010101" charset="-122"/>
              </a:rPr>
              <a:t>位</a:t>
            </a:r>
            <a:r>
              <a:rPr sz="3600" spc="-760" dirty="0">
                <a:solidFill>
                  <a:srgbClr val="1E7ECA"/>
                </a:solidFill>
                <a:latin typeface="黑体" panose="02010609060101010101" charset="-122"/>
                <a:cs typeface="黑体" panose="02010609060101010101" charset="-122"/>
              </a:rPr>
              <a:t> </a:t>
            </a:r>
            <a:r>
              <a:rPr sz="3600" dirty="0">
                <a:solidFill>
                  <a:srgbClr val="1E7ECA"/>
                </a:solidFill>
                <a:latin typeface="黑体" panose="02010609060101010101" charset="-122"/>
                <a:cs typeface="黑体" panose="02010609060101010101" charset="-122"/>
              </a:rPr>
              <a:t>：</a:t>
            </a:r>
            <a:r>
              <a:rPr sz="3600" spc="-755" dirty="0">
                <a:solidFill>
                  <a:srgbClr val="1E7ECA"/>
                </a:solidFill>
                <a:latin typeface="黑体" panose="02010609060101010101" charset="-122"/>
                <a:cs typeface="黑体" panose="02010609060101010101" charset="-122"/>
              </a:rPr>
              <a:t> </a:t>
            </a:r>
            <a:r>
              <a:rPr lang="zh-CN" altLang="en-US" sz="3600" spc="-760" dirty="0">
                <a:solidFill>
                  <a:srgbClr val="1E7ECA"/>
                </a:solidFill>
                <a:latin typeface="黑体" panose="02010609060101010101" charset="-122"/>
                <a:cs typeface="黑体" panose="02010609060101010101" charset="-122"/>
              </a:rPr>
              <a:t>郑</a:t>
            </a:r>
            <a:r>
              <a:rPr lang="en-US" altLang="zh-CN" sz="3600" spc="-760" dirty="0">
                <a:solidFill>
                  <a:srgbClr val="1E7ECA"/>
                </a:solidFill>
                <a:latin typeface="黑体" panose="02010609060101010101" charset="-122"/>
                <a:cs typeface="黑体" panose="02010609060101010101" charset="-122"/>
              </a:rPr>
              <a:t>  </a:t>
            </a:r>
            <a:r>
              <a:rPr lang="zh-CN" altLang="en-US" sz="3600" spc="-760" dirty="0">
                <a:solidFill>
                  <a:srgbClr val="1E7ECA"/>
                </a:solidFill>
                <a:latin typeface="黑体" panose="02010609060101010101" charset="-122"/>
                <a:cs typeface="黑体" panose="02010609060101010101" charset="-122"/>
              </a:rPr>
              <a:t>村</a:t>
            </a:r>
            <a:r>
              <a:rPr lang="en-US" altLang="zh-CN" sz="3600" spc="-760" dirty="0">
                <a:solidFill>
                  <a:srgbClr val="1E7ECA"/>
                </a:solidFill>
                <a:latin typeface="黑体" panose="02010609060101010101" charset="-122"/>
                <a:cs typeface="黑体" panose="02010609060101010101" charset="-122"/>
              </a:rPr>
              <a:t> </a:t>
            </a:r>
            <a:r>
              <a:rPr sz="3600" spc="-760" dirty="0">
                <a:solidFill>
                  <a:srgbClr val="1E7ECA"/>
                </a:solidFill>
                <a:latin typeface="黑体" panose="02010609060101010101" charset="-122"/>
                <a:cs typeface="黑体" panose="02010609060101010101" charset="-122"/>
              </a:rPr>
              <a:t> </a:t>
            </a:r>
            <a:r>
              <a:rPr sz="3600" dirty="0">
                <a:solidFill>
                  <a:srgbClr val="1E7ECA"/>
                </a:solidFill>
                <a:latin typeface="黑体" panose="02010609060101010101" charset="-122"/>
                <a:cs typeface="黑体" panose="02010609060101010101" charset="-122"/>
              </a:rPr>
              <a:t>镇</a:t>
            </a:r>
            <a:r>
              <a:rPr sz="3600" spc="-760" dirty="0">
                <a:solidFill>
                  <a:srgbClr val="1E7ECA"/>
                </a:solidFill>
                <a:latin typeface="黑体" panose="02010609060101010101" charset="-122"/>
                <a:cs typeface="黑体" panose="02010609060101010101" charset="-122"/>
              </a:rPr>
              <a:t> </a:t>
            </a:r>
            <a:r>
              <a:rPr sz="3600" dirty="0">
                <a:solidFill>
                  <a:srgbClr val="1E7ECA"/>
                </a:solidFill>
                <a:latin typeface="黑体" panose="02010609060101010101" charset="-122"/>
                <a:cs typeface="黑体" panose="02010609060101010101" charset="-122"/>
              </a:rPr>
              <a:t>人</a:t>
            </a:r>
            <a:r>
              <a:rPr sz="3600" spc="-760" dirty="0">
                <a:solidFill>
                  <a:srgbClr val="1E7ECA"/>
                </a:solidFill>
                <a:latin typeface="黑体" panose="02010609060101010101" charset="-122"/>
                <a:cs typeface="黑体" panose="02010609060101010101" charset="-122"/>
              </a:rPr>
              <a:t> </a:t>
            </a:r>
            <a:r>
              <a:rPr sz="3600" dirty="0">
                <a:solidFill>
                  <a:srgbClr val="1E7ECA"/>
                </a:solidFill>
                <a:latin typeface="黑体" panose="02010609060101010101" charset="-122"/>
                <a:cs typeface="黑体" panose="02010609060101010101" charset="-122"/>
              </a:rPr>
              <a:t>民</a:t>
            </a:r>
            <a:r>
              <a:rPr sz="3600" spc="-760" dirty="0">
                <a:solidFill>
                  <a:srgbClr val="1E7ECA"/>
                </a:solidFill>
                <a:latin typeface="黑体" panose="02010609060101010101" charset="-122"/>
                <a:cs typeface="黑体" panose="02010609060101010101" charset="-122"/>
              </a:rPr>
              <a:t> </a:t>
            </a:r>
            <a:r>
              <a:rPr sz="3600" dirty="0">
                <a:solidFill>
                  <a:srgbClr val="1E7ECA"/>
                </a:solidFill>
                <a:latin typeface="黑体" panose="02010609060101010101" charset="-122"/>
                <a:cs typeface="黑体" panose="02010609060101010101" charset="-122"/>
              </a:rPr>
              <a:t>政</a:t>
            </a:r>
            <a:r>
              <a:rPr sz="3600" spc="-755" dirty="0">
                <a:solidFill>
                  <a:srgbClr val="1E7ECA"/>
                </a:solidFill>
                <a:latin typeface="黑体" panose="02010609060101010101" charset="-122"/>
                <a:cs typeface="黑体" panose="02010609060101010101" charset="-122"/>
              </a:rPr>
              <a:t> </a:t>
            </a:r>
            <a:r>
              <a:rPr sz="3600" dirty="0">
                <a:solidFill>
                  <a:srgbClr val="1E7ECA"/>
                </a:solidFill>
                <a:latin typeface="黑体" panose="02010609060101010101" charset="-122"/>
                <a:cs typeface="黑体" panose="02010609060101010101" charset="-122"/>
              </a:rPr>
              <a:t>府</a:t>
            </a:r>
            <a:endParaRPr sz="3600">
              <a:latin typeface="黑体" panose="02010609060101010101" charset="-122"/>
              <a:cs typeface="黑体" panose="02010609060101010101"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4430115"/>
            <a:ext cx="2428240" cy="2428240"/>
          </a:xfrm>
          <a:custGeom>
            <a:avLst/>
            <a:gdLst/>
            <a:ahLst/>
            <a:cxnLst/>
            <a:rect l="l" t="t" r="r" b="b"/>
            <a:pathLst>
              <a:path w="2428240" h="2428240">
                <a:moveTo>
                  <a:pt x="2427884" y="2427884"/>
                </a:moveTo>
                <a:lnTo>
                  <a:pt x="1099083" y="2427884"/>
                </a:lnTo>
                <a:lnTo>
                  <a:pt x="0" y="1328801"/>
                </a:lnTo>
                <a:lnTo>
                  <a:pt x="0" y="0"/>
                </a:lnTo>
                <a:lnTo>
                  <a:pt x="2427884" y="2427884"/>
                </a:lnTo>
                <a:close/>
              </a:path>
            </a:pathLst>
          </a:custGeom>
          <a:solidFill>
            <a:srgbClr val="1E7ECA"/>
          </a:solidFill>
        </p:spPr>
        <p:txBody>
          <a:bodyPr wrap="square" lIns="0" tIns="0" rIns="0" bIns="0" rtlCol="0"/>
          <a:lstStyle/>
          <a:p/>
        </p:txBody>
      </p:sp>
      <p:sp>
        <p:nvSpPr>
          <p:cNvPr id="3" name="object 3"/>
          <p:cNvSpPr/>
          <p:nvPr/>
        </p:nvSpPr>
        <p:spPr>
          <a:xfrm>
            <a:off x="1167739" y="4997399"/>
            <a:ext cx="1920875" cy="1861185"/>
          </a:xfrm>
          <a:custGeom>
            <a:avLst/>
            <a:gdLst/>
            <a:ahLst/>
            <a:cxnLst/>
            <a:rect l="l" t="t" r="r" b="b"/>
            <a:pathLst>
              <a:path w="1920875" h="1861184">
                <a:moveTo>
                  <a:pt x="1920755" y="1860600"/>
                </a:moveTo>
                <a:lnTo>
                  <a:pt x="1888941" y="1860600"/>
                </a:lnTo>
                <a:lnTo>
                  <a:pt x="0" y="15900"/>
                </a:lnTo>
                <a:lnTo>
                  <a:pt x="15532" y="0"/>
                </a:lnTo>
                <a:lnTo>
                  <a:pt x="1920755" y="1860600"/>
                </a:lnTo>
                <a:close/>
              </a:path>
            </a:pathLst>
          </a:custGeom>
          <a:solidFill>
            <a:srgbClr val="45B4EE"/>
          </a:solidFill>
        </p:spPr>
        <p:txBody>
          <a:bodyPr wrap="square" lIns="0" tIns="0" rIns="0" bIns="0" rtlCol="0"/>
          <a:lstStyle/>
          <a:p/>
        </p:txBody>
      </p:sp>
      <p:sp>
        <p:nvSpPr>
          <p:cNvPr id="4" name="object 4"/>
          <p:cNvSpPr/>
          <p:nvPr/>
        </p:nvSpPr>
        <p:spPr>
          <a:xfrm>
            <a:off x="9771367" y="0"/>
            <a:ext cx="2421255" cy="2421255"/>
          </a:xfrm>
          <a:custGeom>
            <a:avLst/>
            <a:gdLst/>
            <a:ahLst/>
            <a:cxnLst/>
            <a:rect l="l" t="t" r="r" b="b"/>
            <a:pathLst>
              <a:path w="2421254" h="2421255">
                <a:moveTo>
                  <a:pt x="2420632" y="2420632"/>
                </a:moveTo>
                <a:lnTo>
                  <a:pt x="0" y="0"/>
                </a:lnTo>
                <a:lnTo>
                  <a:pt x="1328801" y="0"/>
                </a:lnTo>
                <a:lnTo>
                  <a:pt x="2420632" y="1091831"/>
                </a:lnTo>
                <a:lnTo>
                  <a:pt x="2420632" y="2420632"/>
                </a:lnTo>
                <a:close/>
              </a:path>
            </a:pathLst>
          </a:custGeom>
          <a:solidFill>
            <a:srgbClr val="1E7ECA"/>
          </a:solidFill>
        </p:spPr>
        <p:txBody>
          <a:bodyPr wrap="square" lIns="0" tIns="0" rIns="0" bIns="0" rtlCol="0"/>
          <a:lstStyle/>
          <a:p/>
        </p:txBody>
      </p:sp>
      <p:sp>
        <p:nvSpPr>
          <p:cNvPr id="5" name="object 5"/>
          <p:cNvSpPr/>
          <p:nvPr/>
        </p:nvSpPr>
        <p:spPr>
          <a:xfrm>
            <a:off x="9079190" y="0"/>
            <a:ext cx="1840864" cy="1782445"/>
          </a:xfrm>
          <a:custGeom>
            <a:avLst/>
            <a:gdLst/>
            <a:ahLst/>
            <a:cxnLst/>
            <a:rect l="l" t="t" r="r" b="b"/>
            <a:pathLst>
              <a:path w="1840865" h="1782445">
                <a:moveTo>
                  <a:pt x="1824813" y="1782064"/>
                </a:moveTo>
                <a:lnTo>
                  <a:pt x="0" y="0"/>
                </a:lnTo>
                <a:lnTo>
                  <a:pt x="31813" y="0"/>
                </a:lnTo>
                <a:lnTo>
                  <a:pt x="1840345" y="1766163"/>
                </a:lnTo>
                <a:lnTo>
                  <a:pt x="1824813" y="1782064"/>
                </a:lnTo>
                <a:close/>
              </a:path>
            </a:pathLst>
          </a:custGeom>
          <a:solidFill>
            <a:srgbClr val="45B4EE"/>
          </a:solidFill>
        </p:spPr>
        <p:txBody>
          <a:bodyPr wrap="square" lIns="0" tIns="0" rIns="0" bIns="0" rtlCol="0"/>
          <a:lstStyle/>
          <a:p/>
        </p:txBody>
      </p:sp>
      <p:sp>
        <p:nvSpPr>
          <p:cNvPr id="6" name="object 6"/>
          <p:cNvSpPr txBox="1"/>
          <p:nvPr/>
        </p:nvSpPr>
        <p:spPr>
          <a:xfrm>
            <a:off x="1895513" y="1114577"/>
            <a:ext cx="1244600" cy="2951480"/>
          </a:xfrm>
          <a:prstGeom prst="rect">
            <a:avLst/>
          </a:prstGeom>
        </p:spPr>
        <p:txBody>
          <a:bodyPr vert="horz" wrap="square" lIns="0" tIns="12700" rIns="0" bIns="0" rtlCol="0">
            <a:spAutoFit/>
          </a:bodyPr>
          <a:lstStyle/>
          <a:p>
            <a:pPr marL="12700" marR="5080">
              <a:lnSpc>
                <a:spcPct val="100000"/>
              </a:lnSpc>
              <a:spcBef>
                <a:spcPts val="100"/>
              </a:spcBef>
            </a:pPr>
            <a:r>
              <a:rPr sz="9600" dirty="0">
                <a:solidFill>
                  <a:srgbClr val="1E7ECA"/>
                </a:solidFill>
                <a:latin typeface="黑体" panose="02010609060101010101" charset="-122"/>
                <a:cs typeface="黑体" panose="02010609060101010101" charset="-122"/>
              </a:rPr>
              <a:t>目 录</a:t>
            </a:r>
            <a:endParaRPr sz="9600">
              <a:latin typeface="黑体" panose="02010609060101010101" charset="-122"/>
              <a:cs typeface="黑体" panose="02010609060101010101" charset="-122"/>
            </a:endParaRPr>
          </a:p>
        </p:txBody>
      </p:sp>
      <p:sp>
        <p:nvSpPr>
          <p:cNvPr id="7" name="object 7"/>
          <p:cNvSpPr txBox="1"/>
          <p:nvPr/>
        </p:nvSpPr>
        <p:spPr>
          <a:xfrm>
            <a:off x="3399319" y="2917669"/>
            <a:ext cx="432434" cy="2600325"/>
          </a:xfrm>
          <a:prstGeom prst="rect">
            <a:avLst/>
          </a:prstGeom>
        </p:spPr>
        <p:txBody>
          <a:bodyPr vert="vert" wrap="square" lIns="0" tIns="0" rIns="0" bIns="0" rtlCol="0">
            <a:spAutoFit/>
          </a:bodyPr>
          <a:lstStyle/>
          <a:p>
            <a:pPr marL="12700">
              <a:lnSpc>
                <a:spcPts val="3405"/>
              </a:lnSpc>
            </a:pPr>
            <a:r>
              <a:rPr sz="3350" i="1" spc="-170" dirty="0">
                <a:solidFill>
                  <a:srgbClr val="45B4EE"/>
                </a:solidFill>
                <a:latin typeface="黑体" panose="02010609060101010101" charset="-122"/>
                <a:cs typeface="黑体" panose="02010609060101010101" charset="-122"/>
              </a:rPr>
              <a:t>contents</a:t>
            </a:r>
            <a:endParaRPr sz="3350">
              <a:latin typeface="黑体" panose="02010609060101010101" charset="-122"/>
              <a:cs typeface="黑体" panose="02010609060101010101" charset="-122"/>
            </a:endParaRPr>
          </a:p>
        </p:txBody>
      </p:sp>
      <p:sp>
        <p:nvSpPr>
          <p:cNvPr id="8" name="object 8"/>
          <p:cNvSpPr txBox="1">
            <a:spLocks noGrp="1"/>
          </p:cNvSpPr>
          <p:nvPr>
            <p:ph type="title"/>
          </p:nvPr>
        </p:nvSpPr>
        <p:spPr>
          <a:xfrm>
            <a:off x="6593205" y="1772919"/>
            <a:ext cx="1651635" cy="514350"/>
          </a:xfrm>
          <a:prstGeom prst="rect">
            <a:avLst/>
          </a:prstGeom>
        </p:spPr>
        <p:txBody>
          <a:bodyPr vert="horz" wrap="square" lIns="0" tIns="13335" rIns="0" bIns="0" rtlCol="0">
            <a:spAutoFit/>
          </a:bodyPr>
          <a:lstStyle/>
          <a:p>
            <a:pPr marL="12700">
              <a:lnSpc>
                <a:spcPct val="100000"/>
              </a:lnSpc>
              <a:spcBef>
                <a:spcPts val="105"/>
              </a:spcBef>
            </a:pPr>
            <a:r>
              <a:rPr sz="3200" dirty="0">
                <a:solidFill>
                  <a:srgbClr val="1E7ECA"/>
                </a:solidFill>
              </a:rPr>
              <a:t>总体思</a:t>
            </a:r>
            <a:r>
              <a:rPr sz="3200" spc="5" dirty="0">
                <a:solidFill>
                  <a:srgbClr val="1E7ECA"/>
                </a:solidFill>
              </a:rPr>
              <a:t>路</a:t>
            </a:r>
            <a:endParaRPr sz="3200"/>
          </a:p>
        </p:txBody>
      </p:sp>
      <p:sp>
        <p:nvSpPr>
          <p:cNvPr id="9" name="object 9"/>
          <p:cNvSpPr/>
          <p:nvPr/>
        </p:nvSpPr>
        <p:spPr>
          <a:xfrm>
            <a:off x="5791200" y="1892807"/>
            <a:ext cx="609600" cy="325120"/>
          </a:xfrm>
          <a:custGeom>
            <a:avLst/>
            <a:gdLst/>
            <a:ahLst/>
            <a:cxnLst/>
            <a:rect l="l" t="t" r="r" b="b"/>
            <a:pathLst>
              <a:path w="609600" h="325119">
                <a:moveTo>
                  <a:pt x="455675" y="324612"/>
                </a:moveTo>
                <a:lnTo>
                  <a:pt x="0" y="324612"/>
                </a:lnTo>
                <a:lnTo>
                  <a:pt x="153924" y="0"/>
                </a:lnTo>
                <a:lnTo>
                  <a:pt x="609600" y="0"/>
                </a:lnTo>
                <a:lnTo>
                  <a:pt x="455675" y="324612"/>
                </a:lnTo>
                <a:close/>
              </a:path>
            </a:pathLst>
          </a:custGeom>
          <a:solidFill>
            <a:srgbClr val="1E7ECA"/>
          </a:solidFill>
        </p:spPr>
        <p:txBody>
          <a:bodyPr wrap="square" lIns="0" tIns="0" rIns="0" bIns="0" rtlCol="0"/>
          <a:lstStyle/>
          <a:p/>
        </p:txBody>
      </p:sp>
      <p:sp>
        <p:nvSpPr>
          <p:cNvPr id="10" name="object 10"/>
          <p:cNvSpPr txBox="1"/>
          <p:nvPr/>
        </p:nvSpPr>
        <p:spPr>
          <a:xfrm>
            <a:off x="5956414" y="1874062"/>
            <a:ext cx="280035" cy="331470"/>
          </a:xfrm>
          <a:prstGeom prst="rect">
            <a:avLst/>
          </a:prstGeom>
        </p:spPr>
        <p:txBody>
          <a:bodyPr vert="horz" wrap="square" lIns="0" tIns="13335" rIns="0" bIns="0" rtlCol="0">
            <a:spAutoFit/>
          </a:bodyPr>
          <a:lstStyle/>
          <a:p>
            <a:pPr marL="12700">
              <a:lnSpc>
                <a:spcPct val="100000"/>
              </a:lnSpc>
              <a:spcBef>
                <a:spcPts val="105"/>
              </a:spcBef>
            </a:pPr>
            <a:r>
              <a:rPr sz="2000" spc="-5" dirty="0">
                <a:solidFill>
                  <a:srgbClr val="FFFFFF"/>
                </a:solidFill>
                <a:latin typeface="黑体" panose="02010609060101010101" charset="-122"/>
                <a:cs typeface="黑体" panose="02010609060101010101" charset="-122"/>
              </a:rPr>
              <a:t>0</a:t>
            </a:r>
            <a:r>
              <a:rPr sz="2000" dirty="0">
                <a:solidFill>
                  <a:srgbClr val="FFFFFF"/>
                </a:solidFill>
                <a:latin typeface="黑体" panose="02010609060101010101" charset="-122"/>
                <a:cs typeface="黑体" panose="02010609060101010101" charset="-122"/>
              </a:rPr>
              <a:t>1</a:t>
            </a:r>
            <a:endParaRPr sz="2000">
              <a:latin typeface="黑体" panose="02010609060101010101" charset="-122"/>
              <a:cs typeface="黑体" panose="02010609060101010101" charset="-122"/>
            </a:endParaRPr>
          </a:p>
        </p:txBody>
      </p:sp>
      <p:sp>
        <p:nvSpPr>
          <p:cNvPr id="11" name="object 11"/>
          <p:cNvSpPr txBox="1"/>
          <p:nvPr/>
        </p:nvSpPr>
        <p:spPr>
          <a:xfrm>
            <a:off x="7613650" y="2664460"/>
            <a:ext cx="1651635" cy="505460"/>
          </a:xfrm>
          <a:prstGeom prst="rect">
            <a:avLst/>
          </a:prstGeom>
        </p:spPr>
        <p:txBody>
          <a:bodyPr vert="horz" wrap="square" lIns="0" tIns="13335" rIns="0" bIns="0" rtlCol="0">
            <a:spAutoFit/>
          </a:bodyPr>
          <a:lstStyle/>
          <a:p>
            <a:pPr marL="12700">
              <a:lnSpc>
                <a:spcPct val="100000"/>
              </a:lnSpc>
              <a:spcBef>
                <a:spcPts val="105"/>
              </a:spcBef>
            </a:pPr>
            <a:r>
              <a:rPr sz="3200" dirty="0">
                <a:solidFill>
                  <a:srgbClr val="45B4EE"/>
                </a:solidFill>
                <a:latin typeface="黑体" panose="02010609060101010101" charset="-122"/>
                <a:cs typeface="黑体" panose="02010609060101010101" charset="-122"/>
              </a:rPr>
              <a:t>活动</a:t>
            </a:r>
            <a:r>
              <a:rPr lang="zh-CN" sz="3200" dirty="0">
                <a:solidFill>
                  <a:srgbClr val="45B4EE"/>
                </a:solidFill>
                <a:latin typeface="黑体" panose="02010609060101010101" charset="-122"/>
                <a:cs typeface="黑体" panose="02010609060101010101" charset="-122"/>
              </a:rPr>
              <a:t>主题</a:t>
            </a:r>
            <a:endParaRPr lang="zh-CN" sz="3200">
              <a:latin typeface="黑体" panose="02010609060101010101" charset="-122"/>
              <a:cs typeface="黑体" panose="02010609060101010101" charset="-122"/>
            </a:endParaRPr>
          </a:p>
        </p:txBody>
      </p:sp>
      <p:sp>
        <p:nvSpPr>
          <p:cNvPr id="12" name="object 12"/>
          <p:cNvSpPr/>
          <p:nvPr/>
        </p:nvSpPr>
        <p:spPr>
          <a:xfrm>
            <a:off x="6812280" y="2807207"/>
            <a:ext cx="609600" cy="325120"/>
          </a:xfrm>
          <a:custGeom>
            <a:avLst/>
            <a:gdLst/>
            <a:ahLst/>
            <a:cxnLst/>
            <a:rect l="l" t="t" r="r" b="b"/>
            <a:pathLst>
              <a:path w="609600" h="325119">
                <a:moveTo>
                  <a:pt x="455675" y="324612"/>
                </a:moveTo>
                <a:lnTo>
                  <a:pt x="0" y="324612"/>
                </a:lnTo>
                <a:lnTo>
                  <a:pt x="153924" y="0"/>
                </a:lnTo>
                <a:lnTo>
                  <a:pt x="609600" y="0"/>
                </a:lnTo>
                <a:lnTo>
                  <a:pt x="455675" y="324612"/>
                </a:lnTo>
                <a:close/>
              </a:path>
            </a:pathLst>
          </a:custGeom>
          <a:solidFill>
            <a:srgbClr val="45B4EE"/>
          </a:solidFill>
        </p:spPr>
        <p:txBody>
          <a:bodyPr wrap="square" lIns="0" tIns="0" rIns="0" bIns="0" rtlCol="0"/>
          <a:lstStyle/>
          <a:p/>
        </p:txBody>
      </p:sp>
      <p:sp>
        <p:nvSpPr>
          <p:cNvPr id="13" name="object 13"/>
          <p:cNvSpPr txBox="1"/>
          <p:nvPr/>
        </p:nvSpPr>
        <p:spPr>
          <a:xfrm>
            <a:off x="6976808" y="2787167"/>
            <a:ext cx="280035" cy="331470"/>
          </a:xfrm>
          <a:prstGeom prst="rect">
            <a:avLst/>
          </a:prstGeom>
        </p:spPr>
        <p:txBody>
          <a:bodyPr vert="horz" wrap="square" lIns="0" tIns="13335" rIns="0" bIns="0" rtlCol="0">
            <a:spAutoFit/>
          </a:bodyPr>
          <a:lstStyle/>
          <a:p>
            <a:pPr marL="12700">
              <a:lnSpc>
                <a:spcPct val="100000"/>
              </a:lnSpc>
              <a:spcBef>
                <a:spcPts val="105"/>
              </a:spcBef>
            </a:pPr>
            <a:r>
              <a:rPr sz="2000" spc="-5" dirty="0">
                <a:solidFill>
                  <a:srgbClr val="FFFFFF"/>
                </a:solidFill>
                <a:latin typeface="黑体" panose="02010609060101010101" charset="-122"/>
                <a:cs typeface="黑体" panose="02010609060101010101" charset="-122"/>
              </a:rPr>
              <a:t>0</a:t>
            </a:r>
            <a:r>
              <a:rPr sz="2000" dirty="0">
                <a:solidFill>
                  <a:srgbClr val="FFFFFF"/>
                </a:solidFill>
                <a:latin typeface="黑体" panose="02010609060101010101" charset="-122"/>
                <a:cs typeface="黑体" panose="02010609060101010101" charset="-122"/>
              </a:rPr>
              <a:t>2</a:t>
            </a:r>
            <a:endParaRPr sz="2000">
              <a:latin typeface="黑体" panose="02010609060101010101" charset="-122"/>
              <a:cs typeface="黑体" panose="02010609060101010101" charset="-122"/>
            </a:endParaRPr>
          </a:p>
        </p:txBody>
      </p:sp>
      <p:sp>
        <p:nvSpPr>
          <p:cNvPr id="14" name="object 14"/>
          <p:cNvSpPr txBox="1"/>
          <p:nvPr/>
        </p:nvSpPr>
        <p:spPr>
          <a:xfrm>
            <a:off x="6593205" y="3595370"/>
            <a:ext cx="1651635" cy="505460"/>
          </a:xfrm>
          <a:prstGeom prst="rect">
            <a:avLst/>
          </a:prstGeom>
        </p:spPr>
        <p:txBody>
          <a:bodyPr vert="horz" wrap="square" lIns="0" tIns="13335" rIns="0" bIns="0" rtlCol="0">
            <a:spAutoFit/>
          </a:bodyPr>
          <a:lstStyle/>
          <a:p>
            <a:pPr marL="12700">
              <a:lnSpc>
                <a:spcPct val="100000"/>
              </a:lnSpc>
              <a:spcBef>
                <a:spcPts val="105"/>
              </a:spcBef>
            </a:pPr>
            <a:r>
              <a:rPr lang="zh-CN" sz="3200" dirty="0">
                <a:solidFill>
                  <a:srgbClr val="1E7ECA"/>
                </a:solidFill>
                <a:latin typeface="黑体" panose="02010609060101010101" charset="-122"/>
                <a:cs typeface="黑体" panose="02010609060101010101" charset="-122"/>
              </a:rPr>
              <a:t>活动时间</a:t>
            </a:r>
            <a:endParaRPr lang="zh-CN" sz="3200">
              <a:latin typeface="黑体" panose="02010609060101010101" charset="-122"/>
              <a:cs typeface="黑体" panose="02010609060101010101" charset="-122"/>
            </a:endParaRPr>
          </a:p>
        </p:txBody>
      </p:sp>
      <p:sp>
        <p:nvSpPr>
          <p:cNvPr id="15" name="object 15"/>
          <p:cNvSpPr/>
          <p:nvPr/>
        </p:nvSpPr>
        <p:spPr>
          <a:xfrm>
            <a:off x="5791200" y="3715511"/>
            <a:ext cx="609600" cy="325120"/>
          </a:xfrm>
          <a:custGeom>
            <a:avLst/>
            <a:gdLst/>
            <a:ahLst/>
            <a:cxnLst/>
            <a:rect l="l" t="t" r="r" b="b"/>
            <a:pathLst>
              <a:path w="609600" h="325120">
                <a:moveTo>
                  <a:pt x="455675" y="324612"/>
                </a:moveTo>
                <a:lnTo>
                  <a:pt x="0" y="324612"/>
                </a:lnTo>
                <a:lnTo>
                  <a:pt x="153924" y="0"/>
                </a:lnTo>
                <a:lnTo>
                  <a:pt x="609600" y="0"/>
                </a:lnTo>
                <a:lnTo>
                  <a:pt x="455675" y="324612"/>
                </a:lnTo>
                <a:close/>
              </a:path>
            </a:pathLst>
          </a:custGeom>
          <a:solidFill>
            <a:srgbClr val="1E7ECA"/>
          </a:solidFill>
        </p:spPr>
        <p:txBody>
          <a:bodyPr wrap="square" lIns="0" tIns="0" rIns="0" bIns="0" rtlCol="0"/>
          <a:lstStyle/>
          <a:p/>
        </p:txBody>
      </p:sp>
      <p:sp>
        <p:nvSpPr>
          <p:cNvPr id="16" name="object 16"/>
          <p:cNvSpPr txBox="1"/>
          <p:nvPr/>
        </p:nvSpPr>
        <p:spPr>
          <a:xfrm>
            <a:off x="5956414" y="3696754"/>
            <a:ext cx="280035" cy="331470"/>
          </a:xfrm>
          <a:prstGeom prst="rect">
            <a:avLst/>
          </a:prstGeom>
        </p:spPr>
        <p:txBody>
          <a:bodyPr vert="horz" wrap="square" lIns="0" tIns="13335" rIns="0" bIns="0" rtlCol="0">
            <a:spAutoFit/>
          </a:bodyPr>
          <a:lstStyle/>
          <a:p>
            <a:pPr marL="12700">
              <a:lnSpc>
                <a:spcPct val="100000"/>
              </a:lnSpc>
              <a:spcBef>
                <a:spcPts val="105"/>
              </a:spcBef>
            </a:pPr>
            <a:r>
              <a:rPr sz="2000" spc="-5" dirty="0">
                <a:solidFill>
                  <a:srgbClr val="FFFFFF"/>
                </a:solidFill>
                <a:latin typeface="黑体" panose="02010609060101010101" charset="-122"/>
                <a:cs typeface="黑体" panose="02010609060101010101" charset="-122"/>
              </a:rPr>
              <a:t>0</a:t>
            </a:r>
            <a:r>
              <a:rPr sz="2000" dirty="0">
                <a:solidFill>
                  <a:srgbClr val="FFFFFF"/>
                </a:solidFill>
                <a:latin typeface="黑体" panose="02010609060101010101" charset="-122"/>
                <a:cs typeface="黑体" panose="02010609060101010101" charset="-122"/>
              </a:rPr>
              <a:t>3</a:t>
            </a:r>
            <a:endParaRPr sz="2000">
              <a:latin typeface="黑体" panose="02010609060101010101" charset="-122"/>
              <a:cs typeface="黑体" panose="02010609060101010101" charset="-122"/>
            </a:endParaRPr>
          </a:p>
        </p:txBody>
      </p:sp>
      <p:sp>
        <p:nvSpPr>
          <p:cNvPr id="17" name="object 17"/>
          <p:cNvSpPr txBox="1"/>
          <p:nvPr/>
        </p:nvSpPr>
        <p:spPr>
          <a:xfrm>
            <a:off x="7613650" y="4508500"/>
            <a:ext cx="1651635" cy="514350"/>
          </a:xfrm>
          <a:prstGeom prst="rect">
            <a:avLst/>
          </a:prstGeom>
        </p:spPr>
        <p:txBody>
          <a:bodyPr vert="horz" wrap="square" lIns="0" tIns="13335" rIns="0" bIns="0" rtlCol="0">
            <a:spAutoFit/>
          </a:bodyPr>
          <a:lstStyle/>
          <a:p>
            <a:pPr marL="12700">
              <a:lnSpc>
                <a:spcPct val="100000"/>
              </a:lnSpc>
              <a:spcBef>
                <a:spcPts val="105"/>
              </a:spcBef>
            </a:pPr>
            <a:r>
              <a:rPr sz="3200" dirty="0">
                <a:solidFill>
                  <a:srgbClr val="45B4EE"/>
                </a:solidFill>
                <a:latin typeface="黑体" panose="02010609060101010101" charset="-122"/>
                <a:cs typeface="黑体" panose="02010609060101010101" charset="-122"/>
              </a:rPr>
              <a:t>主要活</a:t>
            </a:r>
            <a:r>
              <a:rPr sz="3200" spc="5" dirty="0">
                <a:solidFill>
                  <a:srgbClr val="45B4EE"/>
                </a:solidFill>
                <a:latin typeface="黑体" panose="02010609060101010101" charset="-122"/>
                <a:cs typeface="黑体" panose="02010609060101010101" charset="-122"/>
              </a:rPr>
              <a:t>动</a:t>
            </a:r>
            <a:endParaRPr sz="3200">
              <a:latin typeface="黑体" panose="02010609060101010101" charset="-122"/>
              <a:cs typeface="黑体" panose="02010609060101010101" charset="-122"/>
            </a:endParaRPr>
          </a:p>
        </p:txBody>
      </p:sp>
      <p:sp>
        <p:nvSpPr>
          <p:cNvPr id="18" name="object 18"/>
          <p:cNvSpPr/>
          <p:nvPr/>
        </p:nvSpPr>
        <p:spPr>
          <a:xfrm>
            <a:off x="6812280" y="4628388"/>
            <a:ext cx="609600" cy="326390"/>
          </a:xfrm>
          <a:custGeom>
            <a:avLst/>
            <a:gdLst/>
            <a:ahLst/>
            <a:cxnLst/>
            <a:rect l="l" t="t" r="r" b="b"/>
            <a:pathLst>
              <a:path w="609600" h="326389">
                <a:moveTo>
                  <a:pt x="455675" y="326136"/>
                </a:moveTo>
                <a:lnTo>
                  <a:pt x="0" y="326136"/>
                </a:lnTo>
                <a:lnTo>
                  <a:pt x="153924" y="0"/>
                </a:lnTo>
                <a:lnTo>
                  <a:pt x="609600" y="0"/>
                </a:lnTo>
                <a:lnTo>
                  <a:pt x="455675" y="326136"/>
                </a:lnTo>
                <a:close/>
              </a:path>
            </a:pathLst>
          </a:custGeom>
          <a:solidFill>
            <a:srgbClr val="45B4EE"/>
          </a:solidFill>
        </p:spPr>
        <p:txBody>
          <a:bodyPr wrap="square" lIns="0" tIns="0" rIns="0" bIns="0" rtlCol="0"/>
          <a:lstStyle/>
          <a:p/>
        </p:txBody>
      </p:sp>
      <p:sp>
        <p:nvSpPr>
          <p:cNvPr id="19" name="object 19"/>
          <p:cNvSpPr txBox="1"/>
          <p:nvPr/>
        </p:nvSpPr>
        <p:spPr>
          <a:xfrm>
            <a:off x="6976808" y="4609858"/>
            <a:ext cx="280035" cy="331470"/>
          </a:xfrm>
          <a:prstGeom prst="rect">
            <a:avLst/>
          </a:prstGeom>
        </p:spPr>
        <p:txBody>
          <a:bodyPr vert="horz" wrap="square" lIns="0" tIns="13335" rIns="0" bIns="0" rtlCol="0">
            <a:spAutoFit/>
          </a:bodyPr>
          <a:lstStyle/>
          <a:p>
            <a:pPr marL="12700">
              <a:lnSpc>
                <a:spcPct val="100000"/>
              </a:lnSpc>
              <a:spcBef>
                <a:spcPts val="105"/>
              </a:spcBef>
            </a:pPr>
            <a:r>
              <a:rPr sz="2000" spc="-5" dirty="0">
                <a:solidFill>
                  <a:srgbClr val="FFFFFF"/>
                </a:solidFill>
                <a:latin typeface="黑体" panose="02010609060101010101" charset="-122"/>
                <a:cs typeface="黑体" panose="02010609060101010101" charset="-122"/>
              </a:rPr>
              <a:t>0</a:t>
            </a:r>
            <a:r>
              <a:rPr sz="2000" dirty="0">
                <a:solidFill>
                  <a:srgbClr val="FFFFFF"/>
                </a:solidFill>
                <a:latin typeface="黑体" panose="02010609060101010101" charset="-122"/>
                <a:cs typeface="黑体" panose="02010609060101010101" charset="-122"/>
              </a:rPr>
              <a:t>4</a:t>
            </a:r>
            <a:endParaRPr sz="2000">
              <a:latin typeface="黑体" panose="02010609060101010101" charset="-122"/>
              <a:cs typeface="黑体" panose="02010609060101010101" charset="-122"/>
            </a:endParaRPr>
          </a:p>
        </p:txBody>
      </p:sp>
      <p:sp>
        <p:nvSpPr>
          <p:cNvPr id="20" name="object 20"/>
          <p:cNvSpPr/>
          <p:nvPr/>
        </p:nvSpPr>
        <p:spPr>
          <a:xfrm>
            <a:off x="10542358" y="3951985"/>
            <a:ext cx="1649730" cy="1627505"/>
          </a:xfrm>
          <a:custGeom>
            <a:avLst/>
            <a:gdLst/>
            <a:ahLst/>
            <a:cxnLst/>
            <a:rect l="l" t="t" r="r" b="b"/>
            <a:pathLst>
              <a:path w="1649729" h="1627504">
                <a:moveTo>
                  <a:pt x="1649641" y="1626904"/>
                </a:moveTo>
                <a:lnTo>
                  <a:pt x="0" y="15900"/>
                </a:lnTo>
                <a:lnTo>
                  <a:pt x="15532" y="0"/>
                </a:lnTo>
                <a:lnTo>
                  <a:pt x="1649641" y="1595835"/>
                </a:lnTo>
                <a:lnTo>
                  <a:pt x="1649641" y="1626904"/>
                </a:lnTo>
                <a:close/>
              </a:path>
            </a:pathLst>
          </a:custGeom>
          <a:solidFill>
            <a:srgbClr val="45B4EE"/>
          </a:solidFill>
        </p:spPr>
        <p:txBody>
          <a:bodyPr wrap="square" lIns="0" tIns="0" rIns="0" bIns="0" rtlCol="0"/>
          <a:lstStyl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467855"/>
            <a:ext cx="12192000" cy="390525"/>
          </a:xfrm>
          <a:custGeom>
            <a:avLst/>
            <a:gdLst/>
            <a:ahLst/>
            <a:cxnLst/>
            <a:rect l="l" t="t" r="r" b="b"/>
            <a:pathLst>
              <a:path w="12192000" h="390525">
                <a:moveTo>
                  <a:pt x="0" y="0"/>
                </a:moveTo>
                <a:lnTo>
                  <a:pt x="12192000" y="0"/>
                </a:lnTo>
                <a:lnTo>
                  <a:pt x="12192000" y="390144"/>
                </a:lnTo>
                <a:lnTo>
                  <a:pt x="0" y="390144"/>
                </a:lnTo>
                <a:lnTo>
                  <a:pt x="0" y="0"/>
                </a:lnTo>
                <a:close/>
              </a:path>
            </a:pathLst>
          </a:custGeom>
          <a:solidFill>
            <a:srgbClr val="45B4EE"/>
          </a:solidFill>
        </p:spPr>
        <p:txBody>
          <a:bodyPr wrap="square" lIns="0" tIns="0" rIns="0" bIns="0" rtlCol="0"/>
          <a:lstStyle/>
          <a:p/>
        </p:txBody>
      </p:sp>
      <p:sp>
        <p:nvSpPr>
          <p:cNvPr id="3" name="object 3"/>
          <p:cNvSpPr txBox="1"/>
          <p:nvPr/>
        </p:nvSpPr>
        <p:spPr>
          <a:xfrm>
            <a:off x="1310639" y="2552064"/>
            <a:ext cx="9560560" cy="1859915"/>
          </a:xfrm>
          <a:prstGeom prst="rect">
            <a:avLst/>
          </a:prstGeom>
        </p:spPr>
        <p:txBody>
          <a:bodyPr vert="horz" wrap="square" lIns="0" tIns="13335" rIns="0" bIns="0" rtlCol="0">
            <a:spAutoFit/>
          </a:bodyPr>
          <a:lstStyle/>
          <a:p>
            <a:pPr marL="439420">
              <a:lnSpc>
                <a:spcPct val="150000"/>
              </a:lnSpc>
              <a:spcBef>
                <a:spcPts val="105"/>
              </a:spcBef>
              <a:spcAft>
                <a:spcPts val="0"/>
              </a:spcAft>
            </a:pPr>
            <a:r>
              <a:rPr lang="zh-CN" altLang="en-US" sz="2000">
                <a:latin typeface="宋体" panose="02010600030101010101" pitchFamily="2" charset="-122"/>
                <a:cs typeface="宋体" panose="02010600030101010101" pitchFamily="2" charset="-122"/>
              </a:rPr>
              <a:t>今年</a:t>
            </a:r>
            <a:r>
              <a:rPr lang="en-US" altLang="zh-CN" sz="2000">
                <a:latin typeface="宋体" panose="02010600030101010101" pitchFamily="2" charset="-122"/>
                <a:cs typeface="宋体" panose="02010600030101010101" pitchFamily="2" charset="-122"/>
              </a:rPr>
              <a:t>6</a:t>
            </a:r>
            <a:r>
              <a:rPr lang="zh-CN" altLang="en-US" sz="2000">
                <a:latin typeface="宋体" panose="02010600030101010101" pitchFamily="2" charset="-122"/>
                <a:cs typeface="宋体" panose="02010600030101010101" pitchFamily="2" charset="-122"/>
              </a:rPr>
              <a:t>月是第</a:t>
            </a:r>
            <a:r>
              <a:rPr lang="en-US" altLang="zh-CN" sz="2000">
                <a:latin typeface="宋体" panose="02010600030101010101" pitchFamily="2" charset="-122"/>
                <a:cs typeface="宋体" panose="02010600030101010101" pitchFamily="2" charset="-122"/>
              </a:rPr>
              <a:t>23</a:t>
            </a:r>
            <a:r>
              <a:rPr lang="zh-CN" altLang="en-US" sz="2000">
                <a:latin typeface="宋体" panose="02010600030101010101" pitchFamily="2" charset="-122"/>
                <a:cs typeface="宋体" panose="02010600030101010101" pitchFamily="2" charset="-122"/>
              </a:rPr>
              <a:t>个全国</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安全生产月</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，主题是</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人人讲安全、个个会应急一一畅通生命通道</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，根据国务院安委会办公室、应急管理部、省、市、县安委会办公室关于开展全国、全省、全市、全县</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安全生产月</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活动的通知要求，为组织开展好全镇</a:t>
            </a:r>
            <a:r>
              <a:rPr lang="en-US" altLang="zh-CN" sz="2000">
                <a:latin typeface="宋体" panose="02010600030101010101" pitchFamily="2" charset="-122"/>
                <a:cs typeface="宋体" panose="02010600030101010101" pitchFamily="2" charset="-122"/>
              </a:rPr>
              <a:t>2024</a:t>
            </a:r>
            <a:r>
              <a:rPr lang="zh-CN" altLang="en-US" sz="2000">
                <a:latin typeface="宋体" panose="02010600030101010101" pitchFamily="2" charset="-122"/>
                <a:cs typeface="宋体" panose="02010600030101010101" pitchFamily="2" charset="-122"/>
              </a:rPr>
              <a:t>年</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安全生产月</a:t>
            </a:r>
            <a:r>
              <a:rPr lang="en-US" altLang="zh-CN" sz="2000">
                <a:latin typeface="宋体" panose="02010600030101010101" pitchFamily="2" charset="-122"/>
                <a:cs typeface="宋体" panose="02010600030101010101" pitchFamily="2" charset="-122"/>
              </a:rPr>
              <a:t>”</a:t>
            </a:r>
            <a:r>
              <a:rPr lang="zh-CN" altLang="en-US" sz="2000">
                <a:latin typeface="宋体" panose="02010600030101010101" pitchFamily="2" charset="-122"/>
                <a:cs typeface="宋体" panose="02010600030101010101" pitchFamily="2" charset="-122"/>
              </a:rPr>
              <a:t>各项活动，现将有关事项通知如下</a:t>
            </a:r>
            <a:r>
              <a:rPr lang="en-US" altLang="zh-CN" sz="2000">
                <a:latin typeface="宋体" panose="02010600030101010101" pitchFamily="2" charset="-122"/>
                <a:cs typeface="宋体" panose="02010600030101010101" pitchFamily="2" charset="-122"/>
              </a:rPr>
              <a:t>:</a:t>
            </a:r>
            <a:endParaRPr lang="en-US" altLang="zh-CN" sz="2000">
              <a:latin typeface="宋体" panose="02010600030101010101" pitchFamily="2" charset="-122"/>
              <a:cs typeface="宋体" panose="02010600030101010101" pitchFamily="2" charset="-122"/>
            </a:endParaRPr>
          </a:p>
        </p:txBody>
      </p:sp>
      <p:sp>
        <p:nvSpPr>
          <p:cNvPr id="4" name="object 4"/>
          <p:cNvSpPr/>
          <p:nvPr/>
        </p:nvSpPr>
        <p:spPr>
          <a:xfrm>
            <a:off x="0" y="4429480"/>
            <a:ext cx="2428875" cy="2428875"/>
          </a:xfrm>
          <a:custGeom>
            <a:avLst/>
            <a:gdLst/>
            <a:ahLst/>
            <a:cxnLst/>
            <a:rect l="l" t="t" r="r" b="b"/>
            <a:pathLst>
              <a:path w="2428875" h="2428875">
                <a:moveTo>
                  <a:pt x="2428519" y="2428519"/>
                </a:moveTo>
                <a:lnTo>
                  <a:pt x="1099718" y="2428519"/>
                </a:lnTo>
                <a:lnTo>
                  <a:pt x="0" y="1328801"/>
                </a:lnTo>
                <a:lnTo>
                  <a:pt x="0" y="0"/>
                </a:lnTo>
                <a:lnTo>
                  <a:pt x="2428519" y="2428519"/>
                </a:lnTo>
                <a:close/>
              </a:path>
            </a:pathLst>
          </a:custGeom>
          <a:solidFill>
            <a:srgbClr val="1E7ECA"/>
          </a:solidFill>
        </p:spPr>
        <p:txBody>
          <a:bodyPr wrap="square" lIns="0" tIns="0" rIns="0" bIns="0" rtlCol="0"/>
          <a:lstStyle/>
          <a:p/>
        </p:txBody>
      </p:sp>
      <p:sp>
        <p:nvSpPr>
          <p:cNvPr id="5" name="object 5"/>
          <p:cNvSpPr/>
          <p:nvPr/>
        </p:nvSpPr>
        <p:spPr>
          <a:xfrm>
            <a:off x="808964" y="4611319"/>
            <a:ext cx="2316480" cy="2247265"/>
          </a:xfrm>
          <a:custGeom>
            <a:avLst/>
            <a:gdLst/>
            <a:ahLst/>
            <a:cxnLst/>
            <a:rect l="l" t="t" r="r" b="b"/>
            <a:pathLst>
              <a:path w="2316480" h="2247265">
                <a:moveTo>
                  <a:pt x="2316095" y="2246680"/>
                </a:moveTo>
                <a:lnTo>
                  <a:pt x="2284281" y="2246680"/>
                </a:lnTo>
                <a:lnTo>
                  <a:pt x="0" y="15900"/>
                </a:lnTo>
                <a:lnTo>
                  <a:pt x="15532" y="0"/>
                </a:lnTo>
                <a:lnTo>
                  <a:pt x="2316095" y="2246680"/>
                </a:lnTo>
                <a:close/>
              </a:path>
            </a:pathLst>
          </a:custGeom>
          <a:solidFill>
            <a:srgbClr val="45B4EE"/>
          </a:solidFill>
        </p:spPr>
        <p:txBody>
          <a:bodyPr wrap="square" lIns="0" tIns="0" rIns="0" bIns="0" rtlCol="0"/>
          <a:lstStyle/>
          <a:p/>
        </p:txBody>
      </p:sp>
      <p:sp>
        <p:nvSpPr>
          <p:cNvPr id="6" name="object 6"/>
          <p:cNvSpPr/>
          <p:nvPr/>
        </p:nvSpPr>
        <p:spPr>
          <a:xfrm>
            <a:off x="9669132" y="0"/>
            <a:ext cx="2415540" cy="2415540"/>
          </a:xfrm>
          <a:custGeom>
            <a:avLst/>
            <a:gdLst/>
            <a:ahLst/>
            <a:cxnLst/>
            <a:rect l="l" t="t" r="r" b="b"/>
            <a:pathLst>
              <a:path w="2415540" h="2415540">
                <a:moveTo>
                  <a:pt x="2415438" y="2415438"/>
                </a:moveTo>
                <a:lnTo>
                  <a:pt x="0" y="0"/>
                </a:lnTo>
                <a:lnTo>
                  <a:pt x="1328801" y="0"/>
                </a:lnTo>
                <a:lnTo>
                  <a:pt x="2415438" y="1086637"/>
                </a:lnTo>
                <a:lnTo>
                  <a:pt x="2415438" y="2415438"/>
                </a:lnTo>
                <a:close/>
              </a:path>
            </a:pathLst>
          </a:custGeom>
          <a:solidFill>
            <a:srgbClr val="1E7ECA"/>
          </a:solidFill>
        </p:spPr>
        <p:txBody>
          <a:bodyPr wrap="square" lIns="0" tIns="0" rIns="0" bIns="0" rtlCol="0"/>
          <a:lstStyle/>
          <a:p/>
        </p:txBody>
      </p:sp>
      <p:sp>
        <p:nvSpPr>
          <p:cNvPr id="7" name="object 7"/>
          <p:cNvSpPr/>
          <p:nvPr/>
        </p:nvSpPr>
        <p:spPr>
          <a:xfrm>
            <a:off x="8977869" y="0"/>
            <a:ext cx="1801495" cy="1744345"/>
          </a:xfrm>
          <a:custGeom>
            <a:avLst/>
            <a:gdLst/>
            <a:ahLst/>
            <a:cxnLst/>
            <a:rect l="l" t="t" r="r" b="b"/>
            <a:pathLst>
              <a:path w="1801495" h="1744345">
                <a:moveTo>
                  <a:pt x="1785799" y="1743964"/>
                </a:moveTo>
                <a:lnTo>
                  <a:pt x="0" y="0"/>
                </a:lnTo>
                <a:lnTo>
                  <a:pt x="31810" y="0"/>
                </a:lnTo>
                <a:lnTo>
                  <a:pt x="1801318" y="1728063"/>
                </a:lnTo>
                <a:lnTo>
                  <a:pt x="1785799" y="1743964"/>
                </a:lnTo>
                <a:close/>
              </a:path>
            </a:pathLst>
          </a:custGeom>
          <a:solidFill>
            <a:srgbClr val="45B4EE"/>
          </a:solidFill>
        </p:spPr>
        <p:txBody>
          <a:bodyPr wrap="square" lIns="0" tIns="0" rIns="0" bIns="0" rtlCol="0"/>
          <a:lstStyle/>
          <a:p/>
        </p:txBody>
      </p:sp>
      <p:sp>
        <p:nvSpPr>
          <p:cNvPr id="8" name="object 8"/>
          <p:cNvSpPr txBox="1">
            <a:spLocks noGrp="1"/>
          </p:cNvSpPr>
          <p:nvPr>
            <p:ph type="title"/>
          </p:nvPr>
        </p:nvSpPr>
        <p:spPr>
          <a:xfrm>
            <a:off x="1398269" y="1010920"/>
            <a:ext cx="2997200" cy="28956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000000"/>
                </a:solidFill>
                <a:latin typeface="宋体" panose="02010600030101010101" pitchFamily="2" charset="-122"/>
                <a:cs typeface="宋体" panose="02010600030101010101" pitchFamily="2" charset="-122"/>
              </a:rPr>
              <a:t>各村</a:t>
            </a:r>
            <a:r>
              <a:rPr sz="1800" dirty="0">
                <a:solidFill>
                  <a:srgbClr val="000000"/>
                </a:solidFill>
                <a:latin typeface="宋体" panose="02010600030101010101" pitchFamily="2" charset="-122"/>
                <a:cs typeface="宋体" panose="02010600030101010101" pitchFamily="2" charset="-122"/>
              </a:rPr>
              <a:t>、各相关站所、各企业：</a:t>
            </a:r>
            <a:endParaRPr sz="1800" dirty="0">
              <a:solidFill>
                <a:srgbClr val="000000"/>
              </a:solidFill>
              <a:latin typeface="宋体" panose="02010600030101010101" pitchFamily="2" charset="-122"/>
              <a:cs typeface="宋体" panose="02010600030101010101" pitchFamily="2" charset="-122"/>
            </a:endParaRPr>
          </a:p>
        </p:txBody>
      </p:sp>
      <p:sp>
        <p:nvSpPr>
          <p:cNvPr id="9" name="object 9"/>
          <p:cNvSpPr/>
          <p:nvPr/>
        </p:nvSpPr>
        <p:spPr>
          <a:xfrm>
            <a:off x="912875" y="960119"/>
            <a:ext cx="407034" cy="398145"/>
          </a:xfrm>
          <a:custGeom>
            <a:avLst/>
            <a:gdLst/>
            <a:ahLst/>
            <a:cxnLst/>
            <a:rect l="l" t="t" r="r" b="b"/>
            <a:pathLst>
              <a:path w="407034" h="398144">
                <a:moveTo>
                  <a:pt x="202692" y="397763"/>
                </a:moveTo>
                <a:lnTo>
                  <a:pt x="0" y="199643"/>
                </a:lnTo>
                <a:lnTo>
                  <a:pt x="202692" y="0"/>
                </a:lnTo>
                <a:lnTo>
                  <a:pt x="406908" y="199643"/>
                </a:lnTo>
                <a:lnTo>
                  <a:pt x="202692" y="397763"/>
                </a:lnTo>
                <a:close/>
              </a:path>
            </a:pathLst>
          </a:custGeom>
          <a:solidFill>
            <a:srgbClr val="1E7ECA"/>
          </a:solidFill>
        </p:spPr>
        <p:txBody>
          <a:bodyPr wrap="square" lIns="0" tIns="0" rIns="0" bIns="0" rtlCol="0"/>
          <a:lstStyl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863"/>
            <a:ext cx="3450590" cy="5600700"/>
          </a:xfrm>
          <a:custGeom>
            <a:avLst/>
            <a:gdLst/>
            <a:ahLst/>
            <a:cxnLst/>
            <a:rect l="l" t="t" r="r" b="b"/>
            <a:pathLst>
              <a:path w="3450590" h="5600700">
                <a:moveTo>
                  <a:pt x="2518524" y="5600661"/>
                </a:moveTo>
                <a:lnTo>
                  <a:pt x="0" y="3082137"/>
                </a:lnTo>
                <a:lnTo>
                  <a:pt x="0" y="0"/>
                </a:lnTo>
                <a:lnTo>
                  <a:pt x="1368297" y="0"/>
                </a:lnTo>
                <a:lnTo>
                  <a:pt x="3450513" y="2087562"/>
                </a:lnTo>
                <a:lnTo>
                  <a:pt x="3450513" y="4668672"/>
                </a:lnTo>
                <a:lnTo>
                  <a:pt x="2518524" y="5600661"/>
                </a:lnTo>
                <a:close/>
              </a:path>
            </a:pathLst>
          </a:custGeom>
          <a:solidFill>
            <a:srgbClr val="1E7ECA"/>
          </a:solidFill>
        </p:spPr>
        <p:txBody>
          <a:bodyPr wrap="square" lIns="0" tIns="0" rIns="0" bIns="0" rtlCol="0"/>
          <a:lstStyle/>
          <a:p/>
        </p:txBody>
      </p:sp>
      <p:sp>
        <p:nvSpPr>
          <p:cNvPr id="3" name="object 3"/>
          <p:cNvSpPr/>
          <p:nvPr/>
        </p:nvSpPr>
        <p:spPr>
          <a:xfrm>
            <a:off x="0" y="2206091"/>
            <a:ext cx="3450590" cy="4652010"/>
          </a:xfrm>
          <a:custGeom>
            <a:avLst/>
            <a:gdLst/>
            <a:ahLst/>
            <a:cxnLst/>
            <a:rect l="l" t="t" r="r" b="b"/>
            <a:pathLst>
              <a:path w="3450590" h="4652009">
                <a:moveTo>
                  <a:pt x="1324609" y="4651908"/>
                </a:moveTo>
                <a:lnTo>
                  <a:pt x="0" y="4651908"/>
                </a:lnTo>
                <a:lnTo>
                  <a:pt x="0" y="3450523"/>
                </a:lnTo>
                <a:lnTo>
                  <a:pt x="3450513" y="0"/>
                </a:lnTo>
                <a:lnTo>
                  <a:pt x="3450513" y="2525991"/>
                </a:lnTo>
                <a:lnTo>
                  <a:pt x="1324609" y="4651908"/>
                </a:lnTo>
                <a:close/>
              </a:path>
            </a:pathLst>
          </a:custGeom>
          <a:solidFill>
            <a:srgbClr val="45B4EE"/>
          </a:solidFill>
        </p:spPr>
        <p:txBody>
          <a:bodyPr wrap="square" lIns="0" tIns="0" rIns="0" bIns="0" rtlCol="0"/>
          <a:lstStyle/>
          <a:p/>
        </p:txBody>
      </p:sp>
      <p:sp>
        <p:nvSpPr>
          <p:cNvPr id="4" name="object 4"/>
          <p:cNvSpPr txBox="1">
            <a:spLocks noGrp="1"/>
          </p:cNvSpPr>
          <p:nvPr>
            <p:ph type="title"/>
          </p:nvPr>
        </p:nvSpPr>
        <p:spPr>
          <a:prstGeom prst="rect">
            <a:avLst/>
          </a:prstGeom>
        </p:spPr>
        <p:txBody>
          <a:bodyPr vert="horz" wrap="square" lIns="0" tIns="67310" rIns="0" bIns="0" rtlCol="0">
            <a:spAutoFit/>
          </a:bodyPr>
          <a:lstStyle/>
          <a:p>
            <a:pPr marL="1069340">
              <a:lnSpc>
                <a:spcPct val="100000"/>
              </a:lnSpc>
              <a:spcBef>
                <a:spcPts val="530"/>
              </a:spcBef>
              <a:tabLst>
                <a:tab pos="3164840" algn="l"/>
              </a:tabLst>
            </a:pPr>
            <a:r>
              <a:rPr dirty="0"/>
              <a:t>PART	01</a:t>
            </a:r>
            <a:endParaRPr dirty="0"/>
          </a:p>
          <a:p>
            <a:pPr marL="1945005" algn="ctr">
              <a:lnSpc>
                <a:spcPct val="100000"/>
              </a:lnSpc>
              <a:spcBef>
                <a:spcPts val="465"/>
              </a:spcBef>
            </a:pPr>
            <a:r>
              <a:rPr sz="7200" dirty="0">
                <a:solidFill>
                  <a:srgbClr val="1E7ECA"/>
                </a:solidFill>
              </a:rPr>
              <a:t>总体思路</a:t>
            </a:r>
            <a:endParaRPr sz="7200"/>
          </a:p>
        </p:txBody>
      </p:sp>
      <p:sp>
        <p:nvSpPr>
          <p:cNvPr id="7" name="object 7"/>
          <p:cNvSpPr/>
          <p:nvPr/>
        </p:nvSpPr>
        <p:spPr>
          <a:xfrm>
            <a:off x="9843642" y="4509630"/>
            <a:ext cx="2348865" cy="2348865"/>
          </a:xfrm>
          <a:custGeom>
            <a:avLst/>
            <a:gdLst/>
            <a:ahLst/>
            <a:cxnLst/>
            <a:rect l="l" t="t" r="r" b="b"/>
            <a:pathLst>
              <a:path w="2348865" h="2348865">
                <a:moveTo>
                  <a:pt x="1328800" y="2348369"/>
                </a:moveTo>
                <a:lnTo>
                  <a:pt x="0" y="2348369"/>
                </a:lnTo>
                <a:lnTo>
                  <a:pt x="2348357" y="0"/>
                </a:lnTo>
                <a:lnTo>
                  <a:pt x="2348357" y="1328801"/>
                </a:lnTo>
                <a:lnTo>
                  <a:pt x="1328800" y="2348369"/>
                </a:lnTo>
                <a:close/>
              </a:path>
            </a:pathLst>
          </a:custGeom>
          <a:solidFill>
            <a:srgbClr val="1E7ECA"/>
          </a:solidFill>
        </p:spPr>
        <p:txBody>
          <a:bodyPr wrap="square" lIns="0" tIns="0" rIns="0" bIns="0" rtlCol="0"/>
          <a:lstStyl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6716" y="277698"/>
            <a:ext cx="1447165" cy="451484"/>
          </a:xfrm>
          <a:prstGeom prst="rect">
            <a:avLst/>
          </a:prstGeom>
        </p:spPr>
        <p:txBody>
          <a:bodyPr vert="horz" wrap="square" lIns="0" tIns="12065" rIns="0" bIns="0" rtlCol="0">
            <a:spAutoFit/>
          </a:bodyPr>
          <a:lstStyle/>
          <a:p>
            <a:pPr marL="12700">
              <a:lnSpc>
                <a:spcPct val="100000"/>
              </a:lnSpc>
              <a:spcBef>
                <a:spcPts val="95"/>
              </a:spcBef>
            </a:pPr>
            <a:r>
              <a:rPr sz="2800" dirty="0">
                <a:solidFill>
                  <a:srgbClr val="1E7ECA"/>
                </a:solidFill>
              </a:rPr>
              <a:t>总体思</a:t>
            </a:r>
            <a:r>
              <a:rPr sz="2800" spc="-5" dirty="0">
                <a:solidFill>
                  <a:srgbClr val="1E7ECA"/>
                </a:solidFill>
              </a:rPr>
              <a:t>路</a:t>
            </a:r>
            <a:endParaRPr sz="2800"/>
          </a:p>
        </p:txBody>
      </p:sp>
      <p:sp>
        <p:nvSpPr>
          <p:cNvPr id="3" name="object 3"/>
          <p:cNvSpPr/>
          <p:nvPr/>
        </p:nvSpPr>
        <p:spPr>
          <a:xfrm>
            <a:off x="0" y="6458711"/>
            <a:ext cx="12192000" cy="399415"/>
          </a:xfrm>
          <a:custGeom>
            <a:avLst/>
            <a:gdLst/>
            <a:ahLst/>
            <a:cxnLst/>
            <a:rect l="l" t="t" r="r" b="b"/>
            <a:pathLst>
              <a:path w="12192000" h="399415">
                <a:moveTo>
                  <a:pt x="0" y="0"/>
                </a:moveTo>
                <a:lnTo>
                  <a:pt x="12192000" y="0"/>
                </a:lnTo>
                <a:lnTo>
                  <a:pt x="12192000" y="399288"/>
                </a:lnTo>
                <a:lnTo>
                  <a:pt x="0" y="399288"/>
                </a:lnTo>
                <a:lnTo>
                  <a:pt x="0" y="0"/>
                </a:lnTo>
                <a:close/>
              </a:path>
            </a:pathLst>
          </a:custGeom>
          <a:solidFill>
            <a:srgbClr val="45B4EE"/>
          </a:solidFill>
        </p:spPr>
        <p:txBody>
          <a:bodyPr wrap="square" lIns="0" tIns="0" rIns="0" bIns="0" rtlCol="0"/>
          <a:lstStyle/>
          <a:p/>
        </p:txBody>
      </p:sp>
      <p:sp>
        <p:nvSpPr>
          <p:cNvPr id="4" name="object 4"/>
          <p:cNvSpPr/>
          <p:nvPr/>
        </p:nvSpPr>
        <p:spPr>
          <a:xfrm>
            <a:off x="435863" y="326136"/>
            <a:ext cx="405765" cy="399415"/>
          </a:xfrm>
          <a:custGeom>
            <a:avLst/>
            <a:gdLst/>
            <a:ahLst/>
            <a:cxnLst/>
            <a:rect l="l" t="t" r="r" b="b"/>
            <a:pathLst>
              <a:path w="405765" h="399415">
                <a:moveTo>
                  <a:pt x="202692" y="399288"/>
                </a:moveTo>
                <a:lnTo>
                  <a:pt x="0" y="199644"/>
                </a:lnTo>
                <a:lnTo>
                  <a:pt x="202692" y="0"/>
                </a:lnTo>
                <a:lnTo>
                  <a:pt x="405383" y="199644"/>
                </a:lnTo>
                <a:lnTo>
                  <a:pt x="202692" y="399288"/>
                </a:lnTo>
                <a:close/>
              </a:path>
            </a:pathLst>
          </a:custGeom>
          <a:solidFill>
            <a:srgbClr val="1E7ECA"/>
          </a:solidFill>
        </p:spPr>
        <p:txBody>
          <a:bodyPr wrap="square" lIns="0" tIns="0" rIns="0" bIns="0" rtlCol="0"/>
          <a:lstStyle/>
          <a:p/>
        </p:txBody>
      </p:sp>
      <p:sp>
        <p:nvSpPr>
          <p:cNvPr id="5" name="object 5"/>
          <p:cNvSpPr txBox="1"/>
          <p:nvPr/>
        </p:nvSpPr>
        <p:spPr>
          <a:xfrm>
            <a:off x="2018664" y="1964055"/>
            <a:ext cx="8863965" cy="3705225"/>
          </a:xfrm>
          <a:prstGeom prst="rect">
            <a:avLst/>
          </a:prstGeom>
        </p:spPr>
        <p:txBody>
          <a:bodyPr vert="horz" wrap="square" lIns="0" tIns="12065" rIns="0" bIns="0" rtlCol="0">
            <a:spAutoFit/>
          </a:bodyPr>
          <a:lstStyle/>
          <a:p>
            <a:pPr marL="520700">
              <a:lnSpc>
                <a:spcPct val="250000"/>
              </a:lnSpc>
              <a:spcBef>
                <a:spcPts val="95"/>
              </a:spcBef>
              <a:spcAft>
                <a:spcPts val="0"/>
              </a:spcAft>
            </a:pPr>
            <a:r>
              <a:rPr lang="zh-CN" altLang="en-US" sz="1600">
                <a:latin typeface="黑体" panose="02010609060101010101" charset="-122"/>
                <a:cs typeface="黑体" panose="02010609060101010101" charset="-122"/>
              </a:rPr>
              <a:t>以习近平新时代中国特色社会主义思想为指导，认真学习贯彻习近平总书记关于安全生产重要论述，坚持人民至上、生命至上，坚持统筹发展和安全，坚持安全第一、预防为主，持续树牢安全红线意识，坚持</a:t>
            </a:r>
            <a:r>
              <a:rPr lang="en-US" altLang="zh-CN" sz="1600">
                <a:latin typeface="黑体" panose="02010609060101010101" charset="-122"/>
                <a:cs typeface="黑体" panose="02010609060101010101" charset="-122"/>
              </a:rPr>
              <a:t>“</a:t>
            </a:r>
            <a:r>
              <a:rPr lang="zh-CN" altLang="en-US" sz="1600">
                <a:latin typeface="黑体" panose="02010609060101010101" charset="-122"/>
                <a:cs typeface="黑体" panose="02010609060101010101" charset="-122"/>
              </a:rPr>
              <a:t>十抓安全</a:t>
            </a:r>
            <a:r>
              <a:rPr lang="en-US" altLang="zh-CN" sz="1600">
                <a:latin typeface="黑体" panose="02010609060101010101" charset="-122"/>
                <a:cs typeface="黑体" panose="02010609060101010101" charset="-122"/>
              </a:rPr>
              <a:t>”</a:t>
            </a:r>
            <a:r>
              <a:rPr lang="zh-CN" altLang="en-US" sz="1600">
                <a:latin typeface="黑体" panose="02010609060101010101" charset="-122"/>
                <a:cs typeface="黑体" panose="02010609060101010101" charset="-122"/>
              </a:rPr>
              <a:t>总要求，深入开展安全生产治本攻坚三年行动。紧密结合行业领域特点，贴近群众生产生活实际，以</a:t>
            </a:r>
            <a:r>
              <a:rPr lang="en-US" altLang="zh-CN" sz="1600">
                <a:latin typeface="黑体" panose="02010609060101010101" charset="-122"/>
                <a:cs typeface="黑体" panose="02010609060101010101" charset="-122"/>
              </a:rPr>
              <a:t>“</a:t>
            </a:r>
            <a:r>
              <a:rPr lang="zh-CN" altLang="en-US" sz="1600">
                <a:latin typeface="黑体" panose="02010609060101010101" charset="-122"/>
                <a:cs typeface="黑体" panose="02010609060101010101" charset="-122"/>
              </a:rPr>
              <a:t>人人讲安全、个个会应急一一畅通生命通道</a:t>
            </a:r>
            <a:r>
              <a:rPr lang="en-US" altLang="zh-CN" sz="1600">
                <a:latin typeface="黑体" panose="02010609060101010101" charset="-122"/>
                <a:cs typeface="黑体" panose="02010609060101010101" charset="-122"/>
              </a:rPr>
              <a:t>”</a:t>
            </a:r>
            <a:r>
              <a:rPr lang="zh-CN" altLang="en-US" sz="1600">
                <a:latin typeface="黑体" panose="02010609060101010101" charset="-122"/>
                <a:cs typeface="黑体" panose="02010609060101010101" charset="-122"/>
              </a:rPr>
              <a:t>为重点策划活动内容，以线上线下活动相结合的形式开展第</a:t>
            </a:r>
            <a:r>
              <a:rPr lang="en-US" altLang="zh-CN" sz="1600">
                <a:latin typeface="黑体" panose="02010609060101010101" charset="-122"/>
                <a:cs typeface="黑体" panose="02010609060101010101" charset="-122"/>
              </a:rPr>
              <a:t>23</a:t>
            </a:r>
            <a:r>
              <a:rPr lang="zh-CN" altLang="en-US" sz="1600">
                <a:latin typeface="黑体" panose="02010609060101010101" charset="-122"/>
                <a:cs typeface="黑体" panose="02010609060101010101" charset="-122"/>
              </a:rPr>
              <a:t>个全镇</a:t>
            </a:r>
            <a:r>
              <a:rPr lang="en-US" altLang="zh-CN" sz="1600">
                <a:latin typeface="黑体" panose="02010609060101010101" charset="-122"/>
                <a:cs typeface="黑体" panose="02010609060101010101" charset="-122"/>
              </a:rPr>
              <a:t>“</a:t>
            </a:r>
            <a:r>
              <a:rPr lang="zh-CN" altLang="en-US" sz="1600">
                <a:latin typeface="黑体" panose="02010609060101010101" charset="-122"/>
                <a:cs typeface="黑体" panose="02010609060101010101" charset="-122"/>
              </a:rPr>
              <a:t>安全生产月</a:t>
            </a:r>
            <a:r>
              <a:rPr lang="en-US" altLang="zh-CN" sz="1600">
                <a:latin typeface="黑体" panose="02010609060101010101" charset="-122"/>
                <a:cs typeface="黑体" panose="02010609060101010101" charset="-122"/>
              </a:rPr>
              <a:t>”</a:t>
            </a:r>
            <a:r>
              <a:rPr lang="zh-CN" altLang="en-US" sz="1600">
                <a:latin typeface="黑体" panose="02010609060101010101" charset="-122"/>
                <a:cs typeface="黑体" panose="02010609060101010101" charset="-122"/>
              </a:rPr>
              <a:t>活动，在全社会营造人人讲安全、人人懂安全的良好社会氛围。</a:t>
            </a:r>
            <a:endParaRPr lang="zh-CN" altLang="en-US" sz="1600">
              <a:latin typeface="黑体" panose="02010609060101010101" charset="-122"/>
              <a:cs typeface="黑体" panose="02010609060101010101" charset="-122"/>
            </a:endParaRPr>
          </a:p>
        </p:txBody>
      </p:sp>
      <p:sp>
        <p:nvSpPr>
          <p:cNvPr id="6" name="object 6"/>
          <p:cNvSpPr/>
          <p:nvPr/>
        </p:nvSpPr>
        <p:spPr>
          <a:xfrm>
            <a:off x="659891" y="1452372"/>
            <a:ext cx="1143000" cy="4145279"/>
          </a:xfrm>
          <a:prstGeom prst="rect">
            <a:avLst/>
          </a:prstGeom>
          <a:blipFill>
            <a:blip r:embed="rId1" cstate="print"/>
            <a:stretch>
              <a:fillRect/>
            </a:stretch>
          </a:blipFill>
        </p:spPr>
        <p:txBody>
          <a:bodyPr wrap="square" lIns="0" tIns="0" rIns="0" bIns="0" rtlCol="0"/>
          <a:lstStyle/>
          <a:p/>
        </p:txBody>
      </p:sp>
      <p:sp>
        <p:nvSpPr>
          <p:cNvPr id="8" name="object 8"/>
          <p:cNvSpPr txBox="1"/>
          <p:nvPr/>
        </p:nvSpPr>
        <p:spPr>
          <a:xfrm>
            <a:off x="841590" y="2507907"/>
            <a:ext cx="432434" cy="2034539"/>
          </a:xfrm>
          <a:prstGeom prst="rect">
            <a:avLst/>
          </a:prstGeom>
        </p:spPr>
        <p:txBody>
          <a:bodyPr vert="eaVert" wrap="square" lIns="0" tIns="0" rIns="0" bIns="0" rtlCol="0">
            <a:spAutoFit/>
          </a:bodyPr>
          <a:lstStyle/>
          <a:p>
            <a:pPr marL="12700">
              <a:lnSpc>
                <a:spcPct val="60000"/>
              </a:lnSpc>
            </a:pPr>
            <a:r>
              <a:rPr sz="3200" b="1" dirty="0">
                <a:solidFill>
                  <a:srgbClr val="FFFFFF"/>
                </a:solidFill>
                <a:latin typeface="MS PMincho" panose="02020600040205080304" charset="-128"/>
                <a:cs typeface="MS PMincho" panose="02020600040205080304" charset="-128"/>
              </a:rPr>
              <a:t>指</a:t>
            </a:r>
            <a:r>
              <a:rPr sz="3200" b="1" spc="10" dirty="0">
                <a:solidFill>
                  <a:srgbClr val="FFFFFF"/>
                </a:solidFill>
                <a:latin typeface="MS PMincho" panose="02020600040205080304" charset="-128"/>
                <a:cs typeface="MS PMincho" panose="02020600040205080304" charset="-128"/>
              </a:rPr>
              <a:t> </a:t>
            </a:r>
            <a:r>
              <a:rPr sz="3200" b="1" dirty="0">
                <a:solidFill>
                  <a:srgbClr val="FFFFFF"/>
                </a:solidFill>
                <a:latin typeface="宋体" panose="02010600030101010101" pitchFamily="2" charset="-122"/>
                <a:cs typeface="宋体" panose="02010600030101010101" pitchFamily="2" charset="-122"/>
              </a:rPr>
              <a:t>导</a:t>
            </a:r>
            <a:r>
              <a:rPr sz="3200" b="1" spc="-615" dirty="0">
                <a:solidFill>
                  <a:srgbClr val="FFFFFF"/>
                </a:solidFill>
                <a:latin typeface="宋体" panose="02010600030101010101" pitchFamily="2" charset="-122"/>
                <a:cs typeface="宋体" panose="02010600030101010101" pitchFamily="2" charset="-122"/>
              </a:rPr>
              <a:t> </a:t>
            </a:r>
            <a:r>
              <a:rPr sz="3200" b="1" dirty="0">
                <a:solidFill>
                  <a:srgbClr val="FFFFFF"/>
                </a:solidFill>
                <a:latin typeface="MS PMincho" panose="02020600040205080304" charset="-128"/>
                <a:cs typeface="MS PMincho" panose="02020600040205080304" charset="-128"/>
              </a:rPr>
              <a:t>思</a:t>
            </a:r>
            <a:r>
              <a:rPr sz="3200" b="1" spc="10" dirty="0">
                <a:solidFill>
                  <a:srgbClr val="FFFFFF"/>
                </a:solidFill>
                <a:latin typeface="MS PMincho" panose="02020600040205080304" charset="-128"/>
                <a:cs typeface="MS PMincho" panose="02020600040205080304" charset="-128"/>
              </a:rPr>
              <a:t> </a:t>
            </a:r>
            <a:r>
              <a:rPr sz="3200" b="1" dirty="0">
                <a:solidFill>
                  <a:srgbClr val="FFFFFF"/>
                </a:solidFill>
                <a:latin typeface="MS PMincho" panose="02020600040205080304" charset="-128"/>
                <a:cs typeface="MS PMincho" panose="02020600040205080304" charset="-128"/>
              </a:rPr>
              <a:t>想</a:t>
            </a:r>
            <a:endParaRPr sz="3200">
              <a:latin typeface="MS PMincho" panose="02020600040205080304" charset="-128"/>
              <a:cs typeface="MS PMincho" panose="0202060004020508030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4240695" y="2106416"/>
            <a:ext cx="6455410" cy="2672715"/>
          </a:xfrm>
          <a:prstGeom prst="rect">
            <a:avLst/>
          </a:prstGeom>
        </p:spPr>
        <p:txBody>
          <a:bodyPr vert="horz" wrap="square" lIns="0" tIns="67310" rIns="0" bIns="0" rtlCol="0">
            <a:spAutoFit/>
          </a:bodyPr>
          <a:lstStyle/>
          <a:p>
            <a:pPr marL="12700">
              <a:lnSpc>
                <a:spcPct val="100000"/>
              </a:lnSpc>
              <a:spcBef>
                <a:spcPts val="530"/>
              </a:spcBef>
              <a:tabLst>
                <a:tab pos="2107565" algn="l"/>
              </a:tabLst>
            </a:pPr>
            <a:r>
              <a:rPr sz="6600" dirty="0">
                <a:solidFill>
                  <a:srgbClr val="45B4EE"/>
                </a:solidFill>
                <a:latin typeface="黑体" panose="02010609060101010101" charset="-122"/>
                <a:cs typeface="黑体" panose="02010609060101010101" charset="-122"/>
              </a:rPr>
              <a:t>PART	02</a:t>
            </a:r>
            <a:endParaRPr sz="6600">
              <a:latin typeface="黑体" panose="02010609060101010101" charset="-122"/>
              <a:cs typeface="黑体" panose="02010609060101010101" charset="-122"/>
            </a:endParaRPr>
          </a:p>
          <a:p>
            <a:pPr marR="32385" algn="ctr">
              <a:lnSpc>
                <a:spcPct val="100000"/>
              </a:lnSpc>
              <a:spcBef>
                <a:spcPts val="470"/>
              </a:spcBef>
              <a:tabLst>
                <a:tab pos="1370965" algn="l"/>
                <a:tab pos="2742565" algn="l"/>
                <a:tab pos="4114165" algn="l"/>
              </a:tabLst>
            </a:pPr>
            <a:r>
              <a:rPr sz="7200" dirty="0">
                <a:solidFill>
                  <a:srgbClr val="1E7ECA"/>
                </a:solidFill>
                <a:latin typeface="黑体" panose="02010609060101010101" charset="-122"/>
                <a:cs typeface="黑体" panose="02010609060101010101" charset="-122"/>
              </a:rPr>
              <a:t>活	动	主	题</a:t>
            </a:r>
            <a:endParaRPr sz="7200">
              <a:latin typeface="黑体" panose="02010609060101010101" charset="-122"/>
              <a:cs typeface="黑体" panose="02010609060101010101" charset="-122"/>
            </a:endParaRPr>
          </a:p>
          <a:p>
            <a:pPr marL="19685" algn="ctr">
              <a:lnSpc>
                <a:spcPct val="100000"/>
              </a:lnSpc>
              <a:spcBef>
                <a:spcPts val="1130"/>
              </a:spcBef>
              <a:tabLst>
                <a:tab pos="368935" algn="l"/>
                <a:tab pos="718185" algn="l"/>
                <a:tab pos="1067435" algn="l"/>
                <a:tab pos="1416685" algn="l"/>
                <a:tab pos="1766570" algn="l"/>
                <a:tab pos="2466340" algn="l"/>
                <a:tab pos="2816225" algn="l"/>
                <a:tab pos="3166110" algn="l"/>
                <a:tab pos="3515995" algn="l"/>
                <a:tab pos="4215765" algn="l"/>
                <a:tab pos="4565650" algn="l"/>
                <a:tab pos="4915535" algn="l"/>
                <a:tab pos="5265420" algn="l"/>
                <a:tab pos="5615305" algn="l"/>
                <a:tab pos="5965190" algn="l"/>
                <a:tab pos="6315075" algn="l"/>
              </a:tabLst>
            </a:pPr>
            <a:endParaRPr sz="1800">
              <a:latin typeface="黑体" panose="02010609060101010101" charset="-122"/>
              <a:cs typeface="黑体" panose="02010609060101010101" charset="-122"/>
            </a:endParaRPr>
          </a:p>
        </p:txBody>
      </p:sp>
      <p:sp>
        <p:nvSpPr>
          <p:cNvPr id="6" name="object 6"/>
          <p:cNvSpPr/>
          <p:nvPr/>
        </p:nvSpPr>
        <p:spPr>
          <a:xfrm>
            <a:off x="9843642" y="4509630"/>
            <a:ext cx="2348865" cy="2348865"/>
          </a:xfrm>
          <a:custGeom>
            <a:avLst/>
            <a:gdLst/>
            <a:ahLst/>
            <a:cxnLst/>
            <a:rect l="l" t="t" r="r" b="b"/>
            <a:pathLst>
              <a:path w="2348865" h="2348865">
                <a:moveTo>
                  <a:pt x="1328800" y="2348369"/>
                </a:moveTo>
                <a:lnTo>
                  <a:pt x="0" y="2348369"/>
                </a:lnTo>
                <a:lnTo>
                  <a:pt x="2348357" y="0"/>
                </a:lnTo>
                <a:lnTo>
                  <a:pt x="2348357" y="1328801"/>
                </a:lnTo>
                <a:lnTo>
                  <a:pt x="1328800" y="2348369"/>
                </a:lnTo>
                <a:close/>
              </a:path>
            </a:pathLst>
          </a:custGeom>
          <a:solidFill>
            <a:srgbClr val="1E7ECA"/>
          </a:solidFill>
        </p:spPr>
        <p:txBody>
          <a:bodyPr wrap="square" lIns="0" tIns="0" rIns="0" bIns="0" rtlCol="0"/>
          <a:lstStyl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6716" y="277698"/>
            <a:ext cx="1447165" cy="451484"/>
          </a:xfrm>
          <a:prstGeom prst="rect">
            <a:avLst/>
          </a:prstGeom>
        </p:spPr>
        <p:txBody>
          <a:bodyPr vert="horz" wrap="square" lIns="0" tIns="12065" rIns="0" bIns="0" rtlCol="0">
            <a:spAutoFit/>
          </a:bodyPr>
          <a:lstStyle/>
          <a:p>
            <a:pPr marL="12700">
              <a:lnSpc>
                <a:spcPct val="100000"/>
              </a:lnSpc>
              <a:spcBef>
                <a:spcPts val="95"/>
              </a:spcBef>
            </a:pPr>
            <a:r>
              <a:rPr sz="2800" dirty="0">
                <a:solidFill>
                  <a:srgbClr val="1E7ECA"/>
                </a:solidFill>
              </a:rPr>
              <a:t>活动主</a:t>
            </a:r>
            <a:r>
              <a:rPr sz="2800" spc="-5" dirty="0">
                <a:solidFill>
                  <a:srgbClr val="1E7ECA"/>
                </a:solidFill>
              </a:rPr>
              <a:t>题</a:t>
            </a:r>
            <a:endParaRPr sz="2800"/>
          </a:p>
        </p:txBody>
      </p:sp>
      <p:sp>
        <p:nvSpPr>
          <p:cNvPr id="3" name="object 3"/>
          <p:cNvSpPr/>
          <p:nvPr/>
        </p:nvSpPr>
        <p:spPr>
          <a:xfrm>
            <a:off x="0" y="6458711"/>
            <a:ext cx="12192000" cy="399415"/>
          </a:xfrm>
          <a:custGeom>
            <a:avLst/>
            <a:gdLst/>
            <a:ahLst/>
            <a:cxnLst/>
            <a:rect l="l" t="t" r="r" b="b"/>
            <a:pathLst>
              <a:path w="12192000" h="399415">
                <a:moveTo>
                  <a:pt x="0" y="0"/>
                </a:moveTo>
                <a:lnTo>
                  <a:pt x="12192000" y="0"/>
                </a:lnTo>
                <a:lnTo>
                  <a:pt x="12192000" y="399288"/>
                </a:lnTo>
                <a:lnTo>
                  <a:pt x="0" y="399288"/>
                </a:lnTo>
                <a:lnTo>
                  <a:pt x="0" y="0"/>
                </a:lnTo>
                <a:close/>
              </a:path>
            </a:pathLst>
          </a:custGeom>
          <a:solidFill>
            <a:srgbClr val="45B4EE"/>
          </a:solidFill>
        </p:spPr>
        <p:txBody>
          <a:bodyPr wrap="square" lIns="0" tIns="0" rIns="0" bIns="0" rtlCol="0"/>
          <a:lstStyle/>
          <a:p/>
        </p:txBody>
      </p:sp>
      <p:sp>
        <p:nvSpPr>
          <p:cNvPr id="4" name="object 4"/>
          <p:cNvSpPr/>
          <p:nvPr/>
        </p:nvSpPr>
        <p:spPr>
          <a:xfrm>
            <a:off x="435863" y="326136"/>
            <a:ext cx="405765" cy="399415"/>
          </a:xfrm>
          <a:custGeom>
            <a:avLst/>
            <a:gdLst/>
            <a:ahLst/>
            <a:cxnLst/>
            <a:rect l="l" t="t" r="r" b="b"/>
            <a:pathLst>
              <a:path w="405765" h="399415">
                <a:moveTo>
                  <a:pt x="202692" y="399288"/>
                </a:moveTo>
                <a:lnTo>
                  <a:pt x="0" y="199644"/>
                </a:lnTo>
                <a:lnTo>
                  <a:pt x="202692" y="0"/>
                </a:lnTo>
                <a:lnTo>
                  <a:pt x="405383" y="199644"/>
                </a:lnTo>
                <a:lnTo>
                  <a:pt x="202692" y="399288"/>
                </a:lnTo>
                <a:close/>
              </a:path>
            </a:pathLst>
          </a:custGeom>
          <a:solidFill>
            <a:srgbClr val="1E7ECA"/>
          </a:solidFill>
        </p:spPr>
        <p:txBody>
          <a:bodyPr wrap="square" lIns="0" tIns="0" rIns="0" bIns="0" rtlCol="0"/>
          <a:lstStyle/>
          <a:p/>
        </p:txBody>
      </p:sp>
      <p:sp>
        <p:nvSpPr>
          <p:cNvPr id="5" name="object 5"/>
          <p:cNvSpPr/>
          <p:nvPr/>
        </p:nvSpPr>
        <p:spPr>
          <a:xfrm>
            <a:off x="1399606" y="2631673"/>
            <a:ext cx="3453804" cy="707018"/>
          </a:xfrm>
          <a:prstGeom prst="rect">
            <a:avLst/>
          </a:prstGeom>
          <a:blipFill>
            <a:blip r:embed="rId1" cstate="print"/>
            <a:stretch>
              <a:fillRect/>
            </a:stretch>
          </a:blipFill>
        </p:spPr>
        <p:txBody>
          <a:bodyPr wrap="square" lIns="0" tIns="0" rIns="0" bIns="0" rtlCol="0"/>
          <a:lstStyle/>
          <a:p/>
        </p:txBody>
      </p:sp>
      <p:sp>
        <p:nvSpPr>
          <p:cNvPr id="6" name="object 6"/>
          <p:cNvSpPr/>
          <p:nvPr/>
        </p:nvSpPr>
        <p:spPr>
          <a:xfrm>
            <a:off x="2767078" y="3857709"/>
            <a:ext cx="3451575" cy="720516"/>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7124700" y="1121663"/>
            <a:ext cx="3864863" cy="4873752"/>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4240695" y="2106416"/>
            <a:ext cx="6455410" cy="2672715"/>
          </a:xfrm>
          <a:prstGeom prst="rect">
            <a:avLst/>
          </a:prstGeom>
        </p:spPr>
        <p:txBody>
          <a:bodyPr vert="horz" wrap="square" lIns="0" tIns="67310" rIns="0" bIns="0" rtlCol="0">
            <a:spAutoFit/>
          </a:bodyPr>
          <a:lstStyle/>
          <a:p>
            <a:pPr marL="12700">
              <a:lnSpc>
                <a:spcPct val="100000"/>
              </a:lnSpc>
              <a:spcBef>
                <a:spcPts val="530"/>
              </a:spcBef>
              <a:tabLst>
                <a:tab pos="2107565" algn="l"/>
              </a:tabLst>
            </a:pPr>
            <a:r>
              <a:rPr sz="6600" dirty="0">
                <a:solidFill>
                  <a:srgbClr val="45B4EE"/>
                </a:solidFill>
                <a:latin typeface="黑体" panose="02010609060101010101" charset="-122"/>
                <a:cs typeface="黑体" panose="02010609060101010101" charset="-122"/>
              </a:rPr>
              <a:t>PART	03</a:t>
            </a:r>
            <a:endParaRPr sz="6600">
              <a:latin typeface="黑体" panose="02010609060101010101" charset="-122"/>
              <a:cs typeface="黑体" panose="02010609060101010101" charset="-122"/>
            </a:endParaRPr>
          </a:p>
          <a:p>
            <a:pPr marR="32385" algn="ctr">
              <a:lnSpc>
                <a:spcPct val="100000"/>
              </a:lnSpc>
              <a:spcBef>
                <a:spcPts val="470"/>
              </a:spcBef>
              <a:tabLst>
                <a:tab pos="1370965" algn="l"/>
                <a:tab pos="2742565" algn="l"/>
                <a:tab pos="4114165" algn="l"/>
              </a:tabLst>
            </a:pPr>
            <a:r>
              <a:rPr sz="7200" dirty="0">
                <a:solidFill>
                  <a:srgbClr val="1E7ECA"/>
                </a:solidFill>
                <a:latin typeface="黑体" panose="02010609060101010101" charset="-122"/>
                <a:cs typeface="黑体" panose="02010609060101010101" charset="-122"/>
              </a:rPr>
              <a:t>活	动	时	间</a:t>
            </a:r>
            <a:endParaRPr sz="7200">
              <a:latin typeface="黑体" panose="02010609060101010101" charset="-122"/>
              <a:cs typeface="黑体" panose="02010609060101010101" charset="-122"/>
            </a:endParaRPr>
          </a:p>
          <a:p>
            <a:pPr marL="19685" algn="ctr">
              <a:lnSpc>
                <a:spcPct val="100000"/>
              </a:lnSpc>
              <a:spcBef>
                <a:spcPts val="1130"/>
              </a:spcBef>
              <a:tabLst>
                <a:tab pos="368935" algn="l"/>
                <a:tab pos="718185" algn="l"/>
                <a:tab pos="1067435" algn="l"/>
                <a:tab pos="1416685" algn="l"/>
                <a:tab pos="1766570" algn="l"/>
                <a:tab pos="2466340" algn="l"/>
                <a:tab pos="2816225" algn="l"/>
                <a:tab pos="3166110" algn="l"/>
                <a:tab pos="3515995" algn="l"/>
                <a:tab pos="4215765" algn="l"/>
                <a:tab pos="4565650" algn="l"/>
                <a:tab pos="4915535" algn="l"/>
                <a:tab pos="5265420" algn="l"/>
                <a:tab pos="5615305" algn="l"/>
                <a:tab pos="5965190" algn="l"/>
                <a:tab pos="6315075" algn="l"/>
              </a:tabLst>
            </a:pPr>
            <a:endParaRPr sz="1800">
              <a:latin typeface="黑体" panose="02010609060101010101" charset="-122"/>
              <a:cs typeface="黑体" panose="02010609060101010101" charset="-122"/>
            </a:endParaRPr>
          </a:p>
        </p:txBody>
      </p:sp>
      <p:sp>
        <p:nvSpPr>
          <p:cNvPr id="6" name="object 6"/>
          <p:cNvSpPr/>
          <p:nvPr/>
        </p:nvSpPr>
        <p:spPr>
          <a:xfrm>
            <a:off x="9843642" y="4509630"/>
            <a:ext cx="2348865" cy="2348865"/>
          </a:xfrm>
          <a:custGeom>
            <a:avLst/>
            <a:gdLst/>
            <a:ahLst/>
            <a:cxnLst/>
            <a:rect l="l" t="t" r="r" b="b"/>
            <a:pathLst>
              <a:path w="2348865" h="2348865">
                <a:moveTo>
                  <a:pt x="1328800" y="2348369"/>
                </a:moveTo>
                <a:lnTo>
                  <a:pt x="0" y="2348369"/>
                </a:lnTo>
                <a:lnTo>
                  <a:pt x="2348357" y="0"/>
                </a:lnTo>
                <a:lnTo>
                  <a:pt x="2348357" y="1328801"/>
                </a:lnTo>
                <a:lnTo>
                  <a:pt x="1328800" y="2348369"/>
                </a:lnTo>
                <a:close/>
              </a:path>
            </a:pathLst>
          </a:custGeom>
          <a:solidFill>
            <a:srgbClr val="1E7ECA"/>
          </a:solidFill>
        </p:spPr>
        <p:txBody>
          <a:bodyPr wrap="square" lIns="0" tIns="0" rIns="0" bIns="0" rtlCol="0"/>
          <a:lstStyl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6716" y="277698"/>
            <a:ext cx="1447165" cy="451484"/>
          </a:xfrm>
          <a:prstGeom prst="rect">
            <a:avLst/>
          </a:prstGeom>
        </p:spPr>
        <p:txBody>
          <a:bodyPr vert="horz" wrap="square" lIns="0" tIns="12065" rIns="0" bIns="0" rtlCol="0">
            <a:spAutoFit/>
          </a:bodyPr>
          <a:lstStyle/>
          <a:p>
            <a:pPr marL="12700">
              <a:lnSpc>
                <a:spcPct val="100000"/>
              </a:lnSpc>
              <a:spcBef>
                <a:spcPts val="95"/>
              </a:spcBef>
            </a:pPr>
            <a:r>
              <a:rPr sz="2800" dirty="0">
                <a:solidFill>
                  <a:srgbClr val="1E7ECA"/>
                </a:solidFill>
              </a:rPr>
              <a:t>活动时</a:t>
            </a:r>
            <a:r>
              <a:rPr sz="2800" spc="-5" dirty="0">
                <a:solidFill>
                  <a:srgbClr val="1E7ECA"/>
                </a:solidFill>
              </a:rPr>
              <a:t>间</a:t>
            </a:r>
            <a:endParaRPr sz="2800"/>
          </a:p>
        </p:txBody>
      </p:sp>
      <p:sp>
        <p:nvSpPr>
          <p:cNvPr id="3" name="object 3"/>
          <p:cNvSpPr/>
          <p:nvPr/>
        </p:nvSpPr>
        <p:spPr>
          <a:xfrm>
            <a:off x="0" y="6458711"/>
            <a:ext cx="12192000" cy="399415"/>
          </a:xfrm>
          <a:custGeom>
            <a:avLst/>
            <a:gdLst/>
            <a:ahLst/>
            <a:cxnLst/>
            <a:rect l="l" t="t" r="r" b="b"/>
            <a:pathLst>
              <a:path w="12192000" h="399415">
                <a:moveTo>
                  <a:pt x="0" y="0"/>
                </a:moveTo>
                <a:lnTo>
                  <a:pt x="12192000" y="0"/>
                </a:lnTo>
                <a:lnTo>
                  <a:pt x="12192000" y="399288"/>
                </a:lnTo>
                <a:lnTo>
                  <a:pt x="0" y="399288"/>
                </a:lnTo>
                <a:lnTo>
                  <a:pt x="0" y="0"/>
                </a:lnTo>
                <a:close/>
              </a:path>
            </a:pathLst>
          </a:custGeom>
          <a:solidFill>
            <a:srgbClr val="45B4EE"/>
          </a:solidFill>
        </p:spPr>
        <p:txBody>
          <a:bodyPr wrap="square" lIns="0" tIns="0" rIns="0" bIns="0" rtlCol="0"/>
          <a:lstStyle/>
          <a:p/>
        </p:txBody>
      </p:sp>
      <p:sp>
        <p:nvSpPr>
          <p:cNvPr id="4" name="object 4"/>
          <p:cNvSpPr/>
          <p:nvPr/>
        </p:nvSpPr>
        <p:spPr>
          <a:xfrm>
            <a:off x="435863" y="326136"/>
            <a:ext cx="405765" cy="399415"/>
          </a:xfrm>
          <a:custGeom>
            <a:avLst/>
            <a:gdLst/>
            <a:ahLst/>
            <a:cxnLst/>
            <a:rect l="l" t="t" r="r" b="b"/>
            <a:pathLst>
              <a:path w="405765" h="399415">
                <a:moveTo>
                  <a:pt x="202692" y="399288"/>
                </a:moveTo>
                <a:lnTo>
                  <a:pt x="0" y="199644"/>
                </a:lnTo>
                <a:lnTo>
                  <a:pt x="202692" y="0"/>
                </a:lnTo>
                <a:lnTo>
                  <a:pt x="405383" y="199644"/>
                </a:lnTo>
                <a:lnTo>
                  <a:pt x="202692" y="399288"/>
                </a:lnTo>
                <a:close/>
              </a:path>
            </a:pathLst>
          </a:custGeom>
          <a:solidFill>
            <a:srgbClr val="1E7ECA"/>
          </a:solidFill>
        </p:spPr>
        <p:txBody>
          <a:bodyPr wrap="square" lIns="0" tIns="0" rIns="0" bIns="0" rtlCol="0"/>
          <a:lstStyle/>
          <a:p/>
        </p:txBody>
      </p:sp>
      <p:sp>
        <p:nvSpPr>
          <p:cNvPr id="5" name="object 5"/>
          <p:cNvSpPr txBox="1"/>
          <p:nvPr/>
        </p:nvSpPr>
        <p:spPr>
          <a:xfrm>
            <a:off x="3319779" y="2971800"/>
            <a:ext cx="7573645" cy="751205"/>
          </a:xfrm>
          <a:prstGeom prst="rect">
            <a:avLst/>
          </a:prstGeom>
        </p:spPr>
        <p:txBody>
          <a:bodyPr vert="horz" wrap="square" lIns="0" tIns="12700" rIns="0" bIns="0" rtlCol="0">
            <a:spAutoFit/>
          </a:bodyPr>
          <a:lstStyle/>
          <a:p>
            <a:pPr marL="795020">
              <a:lnSpc>
                <a:spcPct val="100000"/>
              </a:lnSpc>
              <a:spcBef>
                <a:spcPts val="100"/>
              </a:spcBef>
            </a:pPr>
            <a:r>
              <a:rPr lang="en-US" altLang="zh-CN" sz="2400">
                <a:latin typeface="华文中宋" panose="02010600040101010101" charset="-122"/>
                <a:cs typeface="华文中宋" panose="02010600040101010101" charset="-122"/>
              </a:rPr>
              <a:t>        </a:t>
            </a:r>
            <a:r>
              <a:rPr lang="zh-CN" altLang="en-US" sz="2400">
                <a:latin typeface="华文中宋" panose="02010600040101010101" charset="-122"/>
                <a:cs typeface="华文中宋" panose="02010600040101010101" charset="-122"/>
              </a:rPr>
              <a:t>郑村镇</a:t>
            </a:r>
            <a:r>
              <a:rPr lang="en-US" altLang="zh-CN" sz="2400">
                <a:latin typeface="华文中宋" panose="02010600040101010101" charset="-122"/>
                <a:cs typeface="华文中宋" panose="02010600040101010101" charset="-122"/>
              </a:rPr>
              <a:t>“</a:t>
            </a:r>
            <a:r>
              <a:rPr lang="zh-CN" altLang="en-US" sz="2400">
                <a:latin typeface="华文中宋" panose="02010600040101010101" charset="-122"/>
                <a:cs typeface="华文中宋" panose="02010600040101010101" charset="-122"/>
              </a:rPr>
              <a:t>安全生产月</a:t>
            </a:r>
            <a:r>
              <a:rPr lang="en-US" altLang="zh-CN" sz="2400">
                <a:latin typeface="华文中宋" panose="02010600040101010101" charset="-122"/>
                <a:cs typeface="华文中宋" panose="02010600040101010101" charset="-122"/>
              </a:rPr>
              <a:t>”</a:t>
            </a:r>
            <a:r>
              <a:rPr lang="zh-CN" altLang="en-US" sz="2400">
                <a:latin typeface="华文中宋" panose="02010600040101010101" charset="-122"/>
                <a:cs typeface="华文中宋" panose="02010600040101010101" charset="-122"/>
              </a:rPr>
              <a:t>活动主要在六月份开展，部分活动贯穿全年。</a:t>
            </a:r>
            <a:endParaRPr lang="zh-CN" altLang="en-US" sz="2400">
              <a:latin typeface="华文中宋" panose="02010600040101010101" charset="-122"/>
              <a:cs typeface="华文中宋" panose="02010600040101010101" charset="-122"/>
            </a:endParaRPr>
          </a:p>
        </p:txBody>
      </p:sp>
      <p:sp>
        <p:nvSpPr>
          <p:cNvPr id="6" name="object 6"/>
          <p:cNvSpPr/>
          <p:nvPr/>
        </p:nvSpPr>
        <p:spPr>
          <a:xfrm>
            <a:off x="951382" y="1464792"/>
            <a:ext cx="2137714" cy="3963670"/>
          </a:xfrm>
          <a:prstGeom prst="rect">
            <a:avLst/>
          </a:prstGeom>
          <a:blipFill>
            <a:blip r:embed="rId1" cstate="print"/>
            <a:stretch>
              <a:fillRect/>
            </a:stretch>
          </a:blipFill>
        </p:spPr>
        <p:txBody>
          <a:bodyPr wrap="square" lIns="0" tIns="0" rIns="0" bIns="0" rtlCol="0"/>
          <a:lstStyl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4224</Words>
  <Application>WPS 演示</Application>
  <PresentationFormat>On-screen Show (4:3)</PresentationFormat>
  <Paragraphs>106</Paragraphs>
  <Slides>19</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19</vt:i4>
      </vt:variant>
    </vt:vector>
  </HeadingPairs>
  <TitlesOfParts>
    <vt:vector size="29" baseType="lpstr">
      <vt:lpstr>Arial</vt:lpstr>
      <vt:lpstr>宋体</vt:lpstr>
      <vt:lpstr>Wingdings</vt:lpstr>
      <vt:lpstr>黑体</vt:lpstr>
      <vt:lpstr>华文中宋</vt:lpstr>
      <vt:lpstr>MS PMincho</vt:lpstr>
      <vt:lpstr>Calibri</vt:lpstr>
      <vt:lpstr>微软雅黑</vt:lpstr>
      <vt:lpstr>Arial Unicode MS</vt:lpstr>
      <vt:lpstr>Office Theme</vt:lpstr>
      <vt:lpstr>PowerPoint 演示文稿</vt:lpstr>
      <vt:lpstr>总体思路</vt:lpstr>
      <vt:lpstr>各村、各相关站所、各企业：</vt:lpstr>
      <vt:lpstr>总体思路</vt:lpstr>
      <vt:lpstr>总体思路</vt:lpstr>
      <vt:lpstr>PowerPoint 演示文稿</vt:lpstr>
      <vt:lpstr>活动主题</vt:lpstr>
      <vt:lpstr>PowerPoint 演示文稿</vt:lpstr>
      <vt:lpstr>活动时间</vt:lpstr>
      <vt:lpstr>PowerPoint 演示文稿</vt:lpstr>
      <vt:lpstr>主要内容</vt:lpstr>
      <vt:lpstr>主要活动</vt:lpstr>
      <vt:lpstr>主要活动</vt:lpstr>
      <vt:lpstr>主要活动</vt:lpstr>
      <vt:lpstr>主要活动</vt:lpstr>
      <vt:lpstr>主要活动</vt:lpstr>
      <vt:lpstr>主要活动</vt:lpstr>
      <vt:lpstr>主要活动</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Mklvy</cp:lastModifiedBy>
  <cp:revision>4</cp:revision>
  <dcterms:created xsi:type="dcterms:W3CDTF">2025-01-07T03:43:00Z</dcterms:created>
  <dcterms:modified xsi:type="dcterms:W3CDTF">2025-01-07T07:14:42Z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2024-01-16T16:00:00Z</vt:filetime>
  </property>
  <property fmtid="{D5CDD505-2E9C-101B-9397-08002B2CF9AE}" pid="3" name="Creator">
    <vt:lpwstr>WPS 演示</vt:lpwstr>
  </property>
  <property fmtid="{D5CDD505-2E9C-101B-9397-08002B2CF9AE}" pid="4" name="LastSaved">
    <vt:filetime>2025-01-07T16:00:00Z</vt:filetime>
  </property>
  <property fmtid="{D5CDD505-2E9C-101B-9397-08002B2CF9AE}" pid="5" name="ICV">
    <vt:lpwstr>E9DC84BDBCC34CE99F7652E52662D943_12</vt:lpwstr>
  </property>
  <property fmtid="{D5CDD505-2E9C-101B-9397-08002B2CF9AE}" pid="6" name="KSOProductBuildVer">
    <vt:lpwstr>2052-12.1.0.19302</vt:lpwstr>
  </property>
</Properties>
</file>